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4.xml" ContentType="application/vnd.ms-office.chartcolorstyle+xml"/>
  <Override PartName="/ppt/charts/colors45.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4.xml" ContentType="application/vnd.ms-office.chartstyle+xml"/>
  <Override PartName="/ppt/charts/style45.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3"/>
  </p:sldMasterIdLst>
  <p:notesMasterIdLst>
    <p:notesMasterId r:id="rId6"/>
  </p:notesMasterIdLst>
  <p:sldIdLst>
    <p:sldId id="16773279" r:id="rId4"/>
    <p:sldId id="16773280" r:id="rId5"/>
    <p:sldId id="16773281" r:id="rId7"/>
    <p:sldId id="16773283" r:id="rId8"/>
    <p:sldId id="16773282" r:id="rId9"/>
    <p:sldId id="16773284" r:id="rId10"/>
    <p:sldId id="16773285" r:id="rId11"/>
    <p:sldId id="16773286" r:id="rId12"/>
    <p:sldId id="16773287" r:id="rId13"/>
    <p:sldId id="16773258" r:id="rId14"/>
    <p:sldId id="16773289" r:id="rId15"/>
    <p:sldId id="16773290" r:id="rId16"/>
    <p:sldId id="16773291" r:id="rId17"/>
    <p:sldId id="16773292" r:id="rId18"/>
    <p:sldId id="16773293" r:id="rId19"/>
    <p:sldId id="16773294" r:id="rId20"/>
    <p:sldId id="16773295" r:id="rId21"/>
    <p:sldId id="16773296" r:id="rId22"/>
    <p:sldId id="16773288" r:id="rId23"/>
    <p:sldId id="16773263" r:id="rId24"/>
    <p:sldId id="16773277" r:id="rId25"/>
    <p:sldId id="16773278" r:id="rId26"/>
    <p:sldId id="16773275" r:id="rId27"/>
    <p:sldId id="16773267" r:id="rId28"/>
    <p:sldId id="16773269" r:id="rId29"/>
    <p:sldId id="16773265" r:id="rId30"/>
    <p:sldId id="16773266" r:id="rId31"/>
  </p:sldIdLst>
  <p:sldSz cx="14630400" cy="8229600"/>
  <p:notesSz cx="8229600" cy="14630400"/>
  <p:embeddedFontLst>
    <p:embeddedFont>
      <p:font typeface="Segoe UI" panose="020B0502040204020203" pitchFamily="34" charset="0"/>
      <p:regular r:id="rId35"/>
    </p:embeddedFont>
    <p:embeddedFont>
      <p:font typeface="Segoe UI Light" panose="020B0502040204020203" pitchFamily="34" charset="0"/>
      <p:regular r:id="rId36"/>
      <p:italic r:id="rId37"/>
    </p:embeddedFont>
    <p:embeddedFont>
      <p:font typeface="Montserrat" panose="00000500000000000000" pitchFamily="2" charset="-52"/>
      <p:regular r:id="rId38"/>
      <p:bold r:id="rId39"/>
      <p:italic r:id="rId40"/>
      <p:boldItalic r:id="rId41"/>
    </p:embeddedFont>
    <p:embeddedFont>
      <p:font typeface="Calibri" panose="020F050202020403020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BF9"/>
    <a:srgbClr val="071635"/>
    <a:srgbClr val="081331"/>
    <a:srgbClr val="071637"/>
    <a:srgbClr val="4E5565"/>
    <a:srgbClr val="0B1B3D"/>
    <a:srgbClr val="071232"/>
    <a:srgbClr val="091839"/>
    <a:srgbClr val="06112F"/>
    <a:srgbClr val="081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7" autoAdjust="0"/>
    <p:restoredTop sz="94610"/>
  </p:normalViewPr>
  <p:slideViewPr>
    <p:cSldViewPr snapToGrid="0" snapToObjects="1">
      <p:cViewPr varScale="1">
        <p:scale>
          <a:sx n="89" d="100"/>
          <a:sy n="89"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slide" Target="slides/slide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4" Type="http://schemas.microsoft.com/office/2011/relationships/chartColorStyle" Target="colors11.xml"/><Relationship Id="rId3" Type="http://schemas.microsoft.com/office/2011/relationships/chartStyle" Target="style11.xml"/><Relationship Id="rId2" Type="http://schemas.openxmlformats.org/officeDocument/2006/relationships/chartUserShapes" Target="../drawings/drawing1.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14.xlsx"/></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Workbook15.xlsx"/></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Workbook16.xlsx"/></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package" Target="../embeddings/Workbook17.xlsx"/></Relationships>
</file>

<file path=ppt/charts/_rels/chart18.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package" Target="../embeddings/Workbook18.xlsx"/></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package" Target="../embeddings/Workbook19.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20.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package" Target="../embeddings/Workbook20.xlsx"/></Relationships>
</file>

<file path=ppt/charts/_rels/chart21.xml.rels><?xml version="1.0" encoding="UTF-8" standalone="yes"?>
<Relationships xmlns="http://schemas.openxmlformats.org/package/2006/relationships"><Relationship Id="rId3" Type="http://schemas.microsoft.com/office/2011/relationships/chartColorStyle" Target="colors21.xml"/><Relationship Id="rId2" Type="http://schemas.microsoft.com/office/2011/relationships/chartStyle" Target="style21.xml"/><Relationship Id="rId1" Type="http://schemas.openxmlformats.org/officeDocument/2006/relationships/package" Target="../embeddings/Workbook21.xlsx"/></Relationships>
</file>

<file path=ppt/charts/_rels/chart22.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package" Target="../embeddings/Workbook22.xlsx"/></Relationships>
</file>

<file path=ppt/charts/_rels/chart23.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package" Target="../embeddings/Workbook23.xlsx"/></Relationships>
</file>

<file path=ppt/charts/_rels/chart24.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package" Target="../embeddings/Workbook24.xlsx"/></Relationships>
</file>

<file path=ppt/charts/_rels/chart25.xml.rels><?xml version="1.0" encoding="UTF-8" standalone="yes"?>
<Relationships xmlns="http://schemas.openxmlformats.org/package/2006/relationships"><Relationship Id="rId3" Type="http://schemas.microsoft.com/office/2011/relationships/chartColorStyle" Target="colors25.xml"/><Relationship Id="rId2" Type="http://schemas.microsoft.com/office/2011/relationships/chartStyle" Target="style25.xml"/><Relationship Id="rId1" Type="http://schemas.openxmlformats.org/officeDocument/2006/relationships/package" Target="../embeddings/Workbook25.xlsx"/></Relationships>
</file>

<file path=ppt/charts/_rels/chart26.xml.rels><?xml version="1.0" encoding="UTF-8" standalone="yes"?>
<Relationships xmlns="http://schemas.openxmlformats.org/package/2006/relationships"><Relationship Id="rId4" Type="http://schemas.microsoft.com/office/2011/relationships/chartColorStyle" Target="colors26.xml"/><Relationship Id="rId3" Type="http://schemas.microsoft.com/office/2011/relationships/chartStyle" Target="style26.xml"/><Relationship Id="rId2" Type="http://schemas.openxmlformats.org/officeDocument/2006/relationships/chartUserShapes" Target="../drawings/drawing2.xml"/><Relationship Id="rId1" Type="http://schemas.openxmlformats.org/officeDocument/2006/relationships/package" Target="../embeddings/Workbook26.xlsx"/></Relationships>
</file>

<file path=ppt/charts/_rels/chart27.xml.rels><?xml version="1.0" encoding="UTF-8" standalone="yes"?>
<Relationships xmlns="http://schemas.openxmlformats.org/package/2006/relationships"><Relationship Id="rId3" Type="http://schemas.microsoft.com/office/2011/relationships/chartColorStyle" Target="colors27.xml"/><Relationship Id="rId2" Type="http://schemas.microsoft.com/office/2011/relationships/chartStyle" Target="style27.xml"/><Relationship Id="rId1" Type="http://schemas.openxmlformats.org/officeDocument/2006/relationships/package" Target="../embeddings/Workbook27.xlsx"/></Relationships>
</file>

<file path=ppt/charts/_rels/chart28.xml.rels><?xml version="1.0" encoding="UTF-8" standalone="yes"?>
<Relationships xmlns="http://schemas.openxmlformats.org/package/2006/relationships"><Relationship Id="rId3" Type="http://schemas.microsoft.com/office/2011/relationships/chartColorStyle" Target="colors28.xml"/><Relationship Id="rId2" Type="http://schemas.microsoft.com/office/2011/relationships/chartStyle" Target="style28.xml"/><Relationship Id="rId1" Type="http://schemas.openxmlformats.org/officeDocument/2006/relationships/package" Target="../embeddings/Workbook28.xlsx"/></Relationships>
</file>

<file path=ppt/charts/_rels/chart29.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package" Target="../embeddings/Workbook29.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30.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Workbook30.xlsx"/></Relationships>
</file>

<file path=ppt/charts/_rels/chart31.xml.rels><?xml version="1.0" encoding="UTF-8" standalone="yes"?>
<Relationships xmlns="http://schemas.openxmlformats.org/package/2006/relationships"><Relationship Id="rId3" Type="http://schemas.microsoft.com/office/2011/relationships/chartColorStyle" Target="colors31.xml"/><Relationship Id="rId2" Type="http://schemas.microsoft.com/office/2011/relationships/chartStyle" Target="style31.xml"/><Relationship Id="rId1" Type="http://schemas.openxmlformats.org/officeDocument/2006/relationships/package" Target="../embeddings/Workbook31.xlsx"/></Relationships>
</file>

<file path=ppt/charts/_rels/chart32.xml.rels><?xml version="1.0" encoding="UTF-8" standalone="yes"?>
<Relationships xmlns="http://schemas.openxmlformats.org/package/2006/relationships"><Relationship Id="rId3" Type="http://schemas.microsoft.com/office/2011/relationships/chartColorStyle" Target="colors32.xml"/><Relationship Id="rId2" Type="http://schemas.microsoft.com/office/2011/relationships/chartStyle" Target="style32.xml"/><Relationship Id="rId1" Type="http://schemas.openxmlformats.org/officeDocument/2006/relationships/package" Target="../embeddings/Workbook32.xlsx"/></Relationships>
</file>

<file path=ppt/charts/_rels/chart33.xml.rels><?xml version="1.0" encoding="UTF-8" standalone="yes"?>
<Relationships xmlns="http://schemas.openxmlformats.org/package/2006/relationships"><Relationship Id="rId3" Type="http://schemas.microsoft.com/office/2011/relationships/chartColorStyle" Target="colors33.xml"/><Relationship Id="rId2" Type="http://schemas.microsoft.com/office/2011/relationships/chartStyle" Target="style33.xml"/><Relationship Id="rId1" Type="http://schemas.openxmlformats.org/officeDocument/2006/relationships/package" Target="../embeddings/Workbook33.xlsx"/></Relationships>
</file>

<file path=ppt/charts/_rels/chart34.xml.rels><?xml version="1.0" encoding="UTF-8" standalone="yes"?>
<Relationships xmlns="http://schemas.openxmlformats.org/package/2006/relationships"><Relationship Id="rId3" Type="http://schemas.microsoft.com/office/2011/relationships/chartColorStyle" Target="colors34.xml"/><Relationship Id="rId2" Type="http://schemas.microsoft.com/office/2011/relationships/chartStyle" Target="style34.xml"/><Relationship Id="rId1" Type="http://schemas.openxmlformats.org/officeDocument/2006/relationships/package" Target="../embeddings/Workbook34.xlsx"/></Relationships>
</file>

<file path=ppt/charts/_rels/chart35.xml.rels><?xml version="1.0" encoding="UTF-8" standalone="yes"?>
<Relationships xmlns="http://schemas.openxmlformats.org/package/2006/relationships"><Relationship Id="rId3" Type="http://schemas.microsoft.com/office/2011/relationships/chartColorStyle" Target="colors35.xml"/><Relationship Id="rId2" Type="http://schemas.microsoft.com/office/2011/relationships/chartStyle" Target="style35.xml"/><Relationship Id="rId1" Type="http://schemas.openxmlformats.org/officeDocument/2006/relationships/package" Target="../embeddings/Workbook35.xlsx"/></Relationships>
</file>

<file path=ppt/charts/_rels/chart36.xml.rels><?xml version="1.0" encoding="UTF-8" standalone="yes"?>
<Relationships xmlns="http://schemas.openxmlformats.org/package/2006/relationships"><Relationship Id="rId3" Type="http://schemas.microsoft.com/office/2011/relationships/chartColorStyle" Target="colors36.xml"/><Relationship Id="rId2" Type="http://schemas.microsoft.com/office/2011/relationships/chartStyle" Target="style36.xml"/><Relationship Id="rId1" Type="http://schemas.openxmlformats.org/officeDocument/2006/relationships/package" Target="../embeddings/Workbook36.xlsx"/></Relationships>
</file>

<file path=ppt/charts/_rels/chart37.xml.rels><?xml version="1.0" encoding="UTF-8" standalone="yes"?>
<Relationships xmlns="http://schemas.openxmlformats.org/package/2006/relationships"><Relationship Id="rId3" Type="http://schemas.microsoft.com/office/2011/relationships/chartColorStyle" Target="colors37.xml"/><Relationship Id="rId2" Type="http://schemas.microsoft.com/office/2011/relationships/chartStyle" Target="style37.xml"/><Relationship Id="rId1" Type="http://schemas.openxmlformats.org/officeDocument/2006/relationships/package" Target="../embeddings/Workbook37.xlsx"/></Relationships>
</file>

<file path=ppt/charts/_rels/chart38.xml.rels><?xml version="1.0" encoding="UTF-8" standalone="yes"?>
<Relationships xmlns="http://schemas.openxmlformats.org/package/2006/relationships"><Relationship Id="rId3" Type="http://schemas.microsoft.com/office/2011/relationships/chartColorStyle" Target="colors38.xml"/><Relationship Id="rId2" Type="http://schemas.microsoft.com/office/2011/relationships/chartStyle" Target="style38.xml"/><Relationship Id="rId1" Type="http://schemas.openxmlformats.org/officeDocument/2006/relationships/package" Target="../embeddings/Workbook38.xlsx"/></Relationships>
</file>

<file path=ppt/charts/_rels/chart39.xml.rels><?xml version="1.0" encoding="UTF-8" standalone="yes"?>
<Relationships xmlns="http://schemas.openxmlformats.org/package/2006/relationships"><Relationship Id="rId3" Type="http://schemas.microsoft.com/office/2011/relationships/chartColorStyle" Target="colors39.xml"/><Relationship Id="rId2" Type="http://schemas.microsoft.com/office/2011/relationships/chartStyle" Target="style39.xml"/><Relationship Id="rId1" Type="http://schemas.openxmlformats.org/officeDocument/2006/relationships/package" Target="../embeddings/Workbook39.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40.xml.rels><?xml version="1.0" encoding="UTF-8" standalone="yes"?>
<Relationships xmlns="http://schemas.openxmlformats.org/package/2006/relationships"><Relationship Id="rId3" Type="http://schemas.microsoft.com/office/2011/relationships/chartColorStyle" Target="colors40.xml"/><Relationship Id="rId2" Type="http://schemas.microsoft.com/office/2011/relationships/chartStyle" Target="style40.xml"/><Relationship Id="rId1" Type="http://schemas.openxmlformats.org/officeDocument/2006/relationships/package" Target="../embeddings/Workbook40.xlsx"/></Relationships>
</file>

<file path=ppt/charts/_rels/chart41.xml.rels><?xml version="1.0" encoding="UTF-8" standalone="yes"?>
<Relationships xmlns="http://schemas.openxmlformats.org/package/2006/relationships"><Relationship Id="rId4" Type="http://schemas.microsoft.com/office/2011/relationships/chartColorStyle" Target="colors41.xml"/><Relationship Id="rId3" Type="http://schemas.microsoft.com/office/2011/relationships/chartStyle" Target="style41.xml"/><Relationship Id="rId2" Type="http://schemas.openxmlformats.org/officeDocument/2006/relationships/chartUserShapes" Target="../drawings/drawing3.xml"/><Relationship Id="rId1" Type="http://schemas.openxmlformats.org/officeDocument/2006/relationships/package" Target="../embeddings/Workbook41.xlsx"/></Relationships>
</file>

<file path=ppt/charts/_rels/chart42.xml.rels><?xml version="1.0" encoding="UTF-8" standalone="yes"?>
<Relationships xmlns="http://schemas.openxmlformats.org/package/2006/relationships"><Relationship Id="rId3" Type="http://schemas.microsoft.com/office/2011/relationships/chartColorStyle" Target="colors42.xml"/><Relationship Id="rId2" Type="http://schemas.microsoft.com/office/2011/relationships/chartStyle" Target="style42.xml"/><Relationship Id="rId1" Type="http://schemas.openxmlformats.org/officeDocument/2006/relationships/package" Target="../embeddings/Workbook42.xlsx"/></Relationships>
</file>

<file path=ppt/charts/_rels/chart43.xml.rels><?xml version="1.0" encoding="UTF-8" standalone="yes"?>
<Relationships xmlns="http://schemas.openxmlformats.org/package/2006/relationships"><Relationship Id="rId3" Type="http://schemas.microsoft.com/office/2011/relationships/chartColorStyle" Target="colors43.xml"/><Relationship Id="rId2" Type="http://schemas.microsoft.com/office/2011/relationships/chartStyle" Target="style43.xml"/><Relationship Id="rId1" Type="http://schemas.openxmlformats.org/officeDocument/2006/relationships/package" Target="../embeddings/Workbook43.xlsx"/></Relationships>
</file>

<file path=ppt/charts/_rels/chart44.xml.rels><?xml version="1.0" encoding="UTF-8" standalone="yes"?>
<Relationships xmlns="http://schemas.openxmlformats.org/package/2006/relationships"><Relationship Id="rId3" Type="http://schemas.microsoft.com/office/2011/relationships/chartColorStyle" Target="colors44.xml"/><Relationship Id="rId2" Type="http://schemas.microsoft.com/office/2011/relationships/chartStyle" Target="style44.xml"/><Relationship Id="rId1" Type="http://schemas.openxmlformats.org/officeDocument/2006/relationships/package" Target="../embeddings/Workbook44.xlsx"/></Relationships>
</file>

<file path=ppt/charts/_rels/chart45.xml.rels><?xml version="1.0" encoding="UTF-8" standalone="yes"?>
<Relationships xmlns="http://schemas.openxmlformats.org/package/2006/relationships"><Relationship Id="rId3" Type="http://schemas.microsoft.com/office/2011/relationships/chartColorStyle" Target="colors45.xml"/><Relationship Id="rId2" Type="http://schemas.microsoft.com/office/2011/relationships/chartStyle" Target="style45.xml"/><Relationship Id="rId1" Type="http://schemas.openxmlformats.org/officeDocument/2006/relationships/package" Target="../embeddings/Workbook45.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Leading countries in Asia</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##0.00_-;\-* #\ ##0.00_-;_-* "-"??_-;_-@_-</c:formatCode>
                <c:ptCount val="4"/>
                <c:pt idx="0">
                  <c:v>1.218453</c:v>
                </c:pt>
                <c:pt idx="1">
                  <c:v>1.04391</c:v>
                </c:pt>
                <c:pt idx="2">
                  <c:v>1.156924</c:v>
                </c:pt>
                <c:pt idx="3">
                  <c:v>1.036947</c:v>
                </c:pt>
              </c:numCache>
            </c:numRef>
          </c:val>
        </c:ser>
        <c:ser>
          <c:idx val="1"/>
          <c:order val="1"/>
          <c:tx>
            <c:strRef>
              <c:f>Лист1!$C$1</c:f>
              <c:strCache>
                <c:ptCount val="1"/>
                <c:pt idx="0">
                  <c:v>Leading countries in Europe</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##0.00_-;\-* #\ ##0.00_-;_-* "-"??_-;_-@_-</c:formatCode>
                <c:ptCount val="4"/>
                <c:pt idx="0">
                  <c:v>0.8837</c:v>
                </c:pt>
                <c:pt idx="1">
                  <c:v>1.003522</c:v>
                </c:pt>
                <c:pt idx="2">
                  <c:v>1.038587</c:v>
                </c:pt>
                <c:pt idx="3">
                  <c:v>1.017216</c:v>
                </c:pt>
              </c:numCache>
            </c:numRef>
          </c:val>
        </c:ser>
        <c:ser>
          <c:idx val="2"/>
          <c:order val="2"/>
          <c:tx>
            <c:strRef>
              <c:f>Лист1!$D$1</c:f>
              <c:strCache>
                <c:ptCount val="1"/>
                <c:pt idx="0">
                  <c:v>Leading countries in the Americas</c:v>
                </c:pt>
              </c:strCache>
            </c:strRef>
          </c:tx>
          <c:spPr>
            <a:solidFill>
              <a:srgbClr val="7030A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Лист1!$D$2:$D$5</c:f>
              <c:numCache>
                <c:formatCode>_-* #\ ##0.00_-;\-* #\ ##0.00_-;_-* "-"??_-;_-@_-</c:formatCode>
                <c:ptCount val="4"/>
                <c:pt idx="0">
                  <c:v>1.98829</c:v>
                </c:pt>
                <c:pt idx="1">
                  <c:v>2.077677</c:v>
                </c:pt>
                <c:pt idx="2">
                  <c:v>1.866322</c:v>
                </c:pt>
                <c:pt idx="3">
                  <c:v>1.821152</c:v>
                </c:pt>
              </c:numCache>
            </c:numRef>
          </c:val>
        </c:ser>
        <c:ser>
          <c:idx val="3"/>
          <c:order val="3"/>
          <c:tx>
            <c:strRef>
              <c:f>Лист1!$E$1</c:f>
              <c:strCache>
                <c:ptCount val="1"/>
                <c:pt idx="0">
                  <c:v>The other countries</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ln>
                      <a:noFill/>
                    </a:ln>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Лист1!$E$2:$E$5</c:f>
              <c:numCache>
                <c:formatCode>_-* #\ ##0.00_-;\-* #\ ##0.00_-;_-* "-"??_-;_-@_-</c:formatCode>
                <c:ptCount val="4"/>
                <c:pt idx="0">
                  <c:v>1.610507</c:v>
                </c:pt>
                <c:pt idx="1">
                  <c:v>1.552797</c:v>
                </c:pt>
                <c:pt idx="2">
                  <c:v>1.599692</c:v>
                </c:pt>
                <c:pt idx="3">
                  <c:v>1.496869</c:v>
                </c:pt>
              </c:numCache>
            </c:numRef>
          </c:val>
        </c:ser>
        <c:ser>
          <c:idx val="4"/>
          <c:order val="4"/>
          <c:tx>
            <c:strRef>
              <c:f>Лист1!$F$1</c:f>
              <c:strCache>
                <c:ptCount val="1"/>
                <c:pt idx="0">
                  <c:v>Столбец1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Лист1!$F$2:$F$5</c:f>
              <c:numCache>
                <c:formatCode>General</c:formatCode>
                <c:ptCount val="4"/>
              </c:numCache>
            </c:numRef>
          </c:val>
        </c:ser>
        <c:dLbls>
          <c:showLegendKey val="0"/>
          <c:showVal val="1"/>
          <c:showCatName val="0"/>
          <c:showSerName val="0"/>
          <c:showPercent val="0"/>
          <c:showBubbleSize val="0"/>
        </c:dLbls>
        <c:gapWidth val="100"/>
        <c:overlap val="-24"/>
        <c:axId val="1785239615"/>
        <c:axId val="1779327119"/>
      </c:barChart>
      <c:catAx>
        <c:axId val="178523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1" i="0" u="none" strike="noStrike" kern="1200" baseline="0">
                <a:solidFill>
                  <a:schemeClr val="bg1"/>
                </a:solidFill>
                <a:latin typeface="Sitka Small" pitchFamily="2" charset="0"/>
                <a:ea typeface="+mn-ea"/>
                <a:cs typeface="+mn-cs"/>
              </a:defRPr>
            </a:pPr>
          </a:p>
        </c:txPr>
        <c:crossAx val="1779327119"/>
        <c:crosses val="autoZero"/>
        <c:auto val="1"/>
        <c:lblAlgn val="ctr"/>
        <c:lblOffset val="100"/>
        <c:noMultiLvlLbl val="0"/>
      </c:catAx>
      <c:valAx>
        <c:axId val="1779327119"/>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1785239615"/>
        <c:crosses val="autoZero"/>
        <c:crossBetween val="between"/>
      </c:valAx>
      <c:spPr>
        <a:noFill/>
        <a:ln>
          <a:noFill/>
        </a:ln>
        <a:effectLst/>
      </c:spPr>
    </c:plotArea>
    <c:legend>
      <c:legendPos val="b"/>
      <c:legendEntry>
        <c:idx val="4"/>
        <c:delete val="1"/>
      </c:legendEntry>
      <c:layout>
        <c:manualLayout>
          <c:xMode val="edge"/>
          <c:yMode val="edge"/>
          <c:x val="0.143542733715381"/>
          <c:y val="0.893823363615098"/>
          <c:w val="0.724449859289451"/>
          <c:h val="0.10617663638490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e9d055fe-3349-42ae-ae9e-2f78520e1c49}"/>
      </c:ext>
    </c:extLst>
  </c:chart>
  <c:spPr>
    <a:noFill/>
    <a:ln>
      <a:noFill/>
    </a:ln>
    <a:effectLst/>
  </c:spPr>
  <c:txPr>
    <a:bodyPr/>
    <a:lstStyle/>
    <a:p>
      <a:pPr>
        <a:defRPr lang="ru-RU"/>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356538559244"/>
          <c:y val="0.0243258410737519"/>
          <c:w val="0.558365635777006"/>
          <c:h val="0.91911747589670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Lbls>
            <c:dLbl>
              <c:idx val="0"/>
              <c:layout>
                <c:manualLayout>
                  <c:x val="0.00119163091404762"/>
                  <c:y val="0.003420480195465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524597023785083"/>
                  <c:y val="-0.023849367118776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Initiator's funds</c:v>
                </c:pt>
                <c:pt idx="1">
                  <c:v>Investments and Loans</c:v>
                </c:pt>
              </c:strCache>
            </c:strRef>
          </c:cat>
          <c:val>
            <c:numRef>
              <c:f>Лист1!$B$2:$B$3</c:f>
              <c:numCache>
                <c:formatCode>_-* #\ ##0.0_-;\-* #\ ##0.0_-;_-* "-"??_-;_-@_-</c:formatCode>
                <c:ptCount val="2"/>
                <c:pt idx="0">
                  <c:v>0.0015</c:v>
                </c:pt>
                <c:pt idx="1">
                  <c:v>5.50354762508592</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2633859325227"/>
          <c:y val="0.178665175232968"/>
          <c:w val="0.396187614914916"/>
          <c:h val="0.535057294722238"/>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c2b5d036-2e25-424f-bcb6-8953ad54e3c8}"/>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356538559244"/>
          <c:y val="0.0243258410737519"/>
          <c:w val="0.558365635777006"/>
          <c:h val="0.91911747589670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Lbls>
            <c:dLbl>
              <c:idx val="0"/>
              <c:layout>
                <c:manualLayout>
                  <c:x val="0.00119163091404762"/>
                  <c:y val="0.003420480195465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85077417122335"/>
                  <c:y val="0.1378940024101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785199180069881"/>
                  <c:y val="0.09877988460070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8586300469888"/>
                  <c:y val="-0.016478182756420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Grapes (Rizamat)</c:v>
                </c:pt>
                <c:pt idx="1">
                  <c:v>Grapes (Kishmish)</c:v>
                </c:pt>
                <c:pt idx="2">
                  <c:v>Apples (Golden)</c:v>
                </c:pt>
                <c:pt idx="3">
                  <c:v>Refrigerator rental</c:v>
                </c:pt>
              </c:strCache>
            </c:strRef>
          </c:cat>
          <c:val>
            <c:numRef>
              <c:f>Лист1!$B$2:$B$5</c:f>
              <c:numCache>
                <c:formatCode>_-* #\ ##0.0_-;\-* #\ ##0.0_-;_-* "-"??_-;_-@_-</c:formatCode>
                <c:ptCount val="4"/>
                <c:pt idx="0">
                  <c:v>645</c:v>
                </c:pt>
                <c:pt idx="1">
                  <c:v>70</c:v>
                </c:pt>
                <c:pt idx="2">
                  <c:v>25</c:v>
                </c:pt>
                <c:pt idx="3">
                  <c:v>437.5</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3151481878794"/>
          <c:y val="0.106193988206782"/>
          <c:w val="0.489278143358927"/>
          <c:h val="0.802866845069443"/>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7792c430-7d87-4eab-b5b3-c794e93b00e5}"/>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6282718921085"/>
          <c:y val="0.0867861972004622"/>
          <c:w val="0.368413208507011"/>
          <c:h val="0.827508941182951"/>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Pt>
            <c:idx val="4"/>
            <c:bubble3D val="0"/>
            <c:spPr>
              <a:solidFill>
                <a:srgbClr val="73B9EE"/>
              </a:solidFill>
              <a:ln w="19050">
                <a:solidFill>
                  <a:schemeClr val="lt1"/>
                </a:solidFill>
              </a:ln>
              <a:effectLst/>
            </c:spPr>
          </c:dPt>
          <c:dLbls>
            <c:dLbl>
              <c:idx val="0"/>
              <c:layout>
                <c:manualLayout>
                  <c:x val="0.0329860880494148"/>
                  <c:y val="-0.1423205500975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575571283328426"/>
                  <c:y val="-0.01079630627830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7739207673505"/>
                  <c:y val="0.01406326436130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507839841415005"/>
                  <c:y val="-0.024257590005285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482983570016283"/>
                  <c:y val="-0.1208331857890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Raw materials and supplies</c:v>
                </c:pt>
                <c:pt idx="1">
                  <c:v>Energy and other related fields</c:v>
                </c:pt>
                <c:pt idx="2">
                  <c:v>Wage</c:v>
                </c:pt>
                <c:pt idx="3">
                  <c:v>Amortization
</c:v>
                </c:pt>
                <c:pt idx="4">
                  <c:v>Marketing and other related topics</c:v>
                </c:pt>
              </c:strCache>
            </c:strRef>
          </c:cat>
          <c:val>
            <c:numRef>
              <c:f>Лист1!$B$2:$B$6</c:f>
              <c:numCache>
                <c:formatCode>#\ ##0.0;[Red]\-#\ ##0.0</c:formatCode>
                <c:ptCount val="5"/>
                <c:pt idx="0">
                  <c:v>15.142875257757</c:v>
                </c:pt>
                <c:pt idx="1">
                  <c:v>102.326666666667</c:v>
                </c:pt>
                <c:pt idx="2">
                  <c:v>161.056</c:v>
                </c:pt>
                <c:pt idx="3">
                  <c:v>546.5</c:v>
                </c:pt>
                <c:pt idx="4">
                  <c:v>17.8477143128866</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3151481878794"/>
          <c:y val="0.106193988206782"/>
          <c:w val="0.489278143358927"/>
          <c:h val="0.802866845069443"/>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3242827d-09cd-443b-ad3c-2ed7f75f625a}"/>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3667424495"/>
          <c:y val="0.0309671742745542"/>
          <c:w val="0.864393330802204"/>
          <c:h val="0.706379366728375"/>
        </c:manualLayout>
      </c:layout>
      <c:barChart>
        <c:barDir val="col"/>
        <c:grouping val="stacked"/>
        <c:varyColors val="0"/>
        <c:ser>
          <c:idx val="0"/>
          <c:order val="0"/>
          <c:tx>
            <c:strRef>
              <c:f>Лист1!$B$1</c:f>
              <c:strCache>
                <c:ptCount val="1"/>
                <c:pt idx="0">
                  <c:v>Raw materials and supplies</c:v>
                </c:pt>
              </c:strCache>
            </c:strRef>
          </c:tx>
          <c:spPr>
            <a:solidFill>
              <a:srgbClr val="00339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Лист1!$B$2:$B$11</c:f>
              <c:numCache>
                <c:formatCode>#\ ##0.0;[Red]\-#\ ##0.0</c:formatCode>
                <c:ptCount val="10"/>
                <c:pt idx="0">
                  <c:v>52.392875257757</c:v>
                </c:pt>
                <c:pt idx="1">
                  <c:v>52.392875257757</c:v>
                </c:pt>
                <c:pt idx="2">
                  <c:v>52.392875257757</c:v>
                </c:pt>
                <c:pt idx="3">
                  <c:v>52.392875257757</c:v>
                </c:pt>
                <c:pt idx="4">
                  <c:v>52.392875257757</c:v>
                </c:pt>
                <c:pt idx="5">
                  <c:v>52.392875257757</c:v>
                </c:pt>
                <c:pt idx="6">
                  <c:v>52.392875257757</c:v>
                </c:pt>
                <c:pt idx="7">
                  <c:v>52.392875257757</c:v>
                </c:pt>
                <c:pt idx="8">
                  <c:v>52.392875257757</c:v>
                </c:pt>
                <c:pt idx="9">
                  <c:v>52.392875257757</c:v>
                </c:pt>
              </c:numCache>
            </c:numRef>
          </c:val>
        </c:ser>
        <c:ser>
          <c:idx val="1"/>
          <c:order val="1"/>
          <c:tx>
            <c:strRef>
              <c:f>Лист1!$C$1</c:f>
              <c:strCache>
                <c:ptCount val="1"/>
                <c:pt idx="0">
                  <c:v>Energy and other related fields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Лист1!$C$2:$C$11</c:f>
              <c:numCache>
                <c:formatCode>#\ ##0.0;[Red]\-#\ ##0.0</c:formatCode>
                <c:ptCount val="10"/>
                <c:pt idx="0">
                  <c:v>65.0766666666667</c:v>
                </c:pt>
                <c:pt idx="1">
                  <c:v>65.0766666666667</c:v>
                </c:pt>
                <c:pt idx="2">
                  <c:v>65.0766666666667</c:v>
                </c:pt>
                <c:pt idx="3">
                  <c:v>65.0766666666667</c:v>
                </c:pt>
                <c:pt idx="4">
                  <c:v>65.0766666666667</c:v>
                </c:pt>
                <c:pt idx="5">
                  <c:v>65.0766666666667</c:v>
                </c:pt>
                <c:pt idx="6">
                  <c:v>65.0766666666667</c:v>
                </c:pt>
                <c:pt idx="7">
                  <c:v>65.0766666666667</c:v>
                </c:pt>
                <c:pt idx="8">
                  <c:v>65.0766666666667</c:v>
                </c:pt>
                <c:pt idx="9">
                  <c:v>65.0766666666667</c:v>
                </c:pt>
              </c:numCache>
            </c:numRef>
          </c:val>
        </c:ser>
        <c:ser>
          <c:idx val="2"/>
          <c:order val="2"/>
          <c:tx>
            <c:strRef>
              <c:f>Лист1!$D$1</c:f>
              <c:strCache>
                <c:ptCount val="1"/>
                <c:pt idx="0">
                  <c:v>Wage</c:v>
                </c:pt>
              </c:strCache>
            </c:strRef>
          </c:tx>
          <c:spPr>
            <a:solidFill>
              <a:srgbClr val="5494D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Лист1!$D$2:$D$11</c:f>
              <c:numCache>
                <c:formatCode>#\ ##0.0;[Red]\-#\ ##0.0</c:formatCode>
                <c:ptCount val="10"/>
                <c:pt idx="0">
                  <c:v>161.056</c:v>
                </c:pt>
                <c:pt idx="1">
                  <c:v>161.056</c:v>
                </c:pt>
                <c:pt idx="2">
                  <c:v>161.056</c:v>
                </c:pt>
                <c:pt idx="3">
                  <c:v>161.056</c:v>
                </c:pt>
                <c:pt idx="4">
                  <c:v>161.056</c:v>
                </c:pt>
                <c:pt idx="5">
                  <c:v>161.056</c:v>
                </c:pt>
                <c:pt idx="6">
                  <c:v>161.056</c:v>
                </c:pt>
                <c:pt idx="7">
                  <c:v>161.056</c:v>
                </c:pt>
                <c:pt idx="8">
                  <c:v>161.056</c:v>
                </c:pt>
                <c:pt idx="9">
                  <c:v>161.056</c:v>
                </c:pt>
              </c:numCache>
            </c:numRef>
          </c:val>
        </c:ser>
        <c:ser>
          <c:idx val="3"/>
          <c:order val="3"/>
          <c:tx>
            <c:strRef>
              <c:f>Лист1!$E$1</c:f>
              <c:strCache>
                <c:ptCount val="1"/>
                <c:pt idx="0">
                  <c:v>Amortization</c:v>
                </c:pt>
              </c:strCache>
            </c:strRef>
          </c:tx>
          <c:spPr>
            <a:solidFill>
              <a:srgbClr val="86CEFA"/>
            </a:solidFill>
            <a:ln>
              <a:noFill/>
            </a:ln>
            <a:effectLst/>
          </c:spPr>
          <c:invertIfNegative val="0"/>
          <c:dLbls>
            <c:dLbl>
              <c:idx val="0"/>
              <c:layout>
                <c:manualLayout>
                  <c:x val="0"/>
                  <c:y val="-0.0035420196484475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035420196484475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313361484148e-16"/>
                  <c:y val="-0.00354201964844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7313361484148e-16"/>
                  <c:y val="-0.00354201964844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71804790227698"/>
                  <c:y val="0.040344026084058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Лист1!$E$2:$E$11</c:f>
              <c:numCache>
                <c:formatCode>#\ ##0.0;[Red]\-#\ ##0.0</c:formatCode>
                <c:ptCount val="10"/>
                <c:pt idx="0">
                  <c:v>546.5</c:v>
                </c:pt>
                <c:pt idx="1">
                  <c:v>546.5</c:v>
                </c:pt>
                <c:pt idx="2">
                  <c:v>546.5</c:v>
                </c:pt>
                <c:pt idx="3">
                  <c:v>546.5</c:v>
                </c:pt>
                <c:pt idx="4">
                  <c:v>546.5</c:v>
                </c:pt>
                <c:pt idx="5">
                  <c:v>391.5</c:v>
                </c:pt>
                <c:pt idx="6">
                  <c:v>341.5</c:v>
                </c:pt>
                <c:pt idx="7">
                  <c:v>191.5</c:v>
                </c:pt>
                <c:pt idx="8">
                  <c:v>191.5</c:v>
                </c:pt>
                <c:pt idx="9">
                  <c:v>191.5</c:v>
                </c:pt>
              </c:numCache>
            </c:numRef>
          </c:val>
        </c:ser>
        <c:ser>
          <c:idx val="4"/>
          <c:order val="4"/>
          <c:tx>
            <c:strRef>
              <c:f>Лист1!$F$1</c:f>
              <c:strCache>
                <c:ptCount val="1"/>
                <c:pt idx="0">
                  <c:v>Marketing and other related topics</c:v>
                </c:pt>
              </c:strCache>
            </c:strRef>
          </c:tx>
          <c:spPr>
            <a:solidFill>
              <a:schemeClr val="accent6">
                <a:lumMod val="40000"/>
                <a:lumOff val="60000"/>
              </a:schemeClr>
            </a:solidFill>
            <a:ln>
              <a:noFill/>
            </a:ln>
            <a:effectLst/>
          </c:spPr>
          <c:invertIfNegative val="0"/>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Лист1!$F$2:$F$11</c:f>
              <c:numCache>
                <c:formatCode>#\ ##0.0;[Red]\-#\ ##0.0</c:formatCode>
                <c:ptCount val="10"/>
                <c:pt idx="0">
                  <c:v>120.852955747576</c:v>
                </c:pt>
                <c:pt idx="1">
                  <c:v>186.844908557645</c:v>
                </c:pt>
                <c:pt idx="2">
                  <c:v>175.914905910312</c:v>
                </c:pt>
                <c:pt idx="3">
                  <c:v>164.984903262979</c:v>
                </c:pt>
                <c:pt idx="4">
                  <c:v>154.054900615645</c:v>
                </c:pt>
                <c:pt idx="5">
                  <c:v>173.091566620479</c:v>
                </c:pt>
                <c:pt idx="6">
                  <c:v>163.561566620479</c:v>
                </c:pt>
                <c:pt idx="7">
                  <c:v>182.064899953812</c:v>
                </c:pt>
                <c:pt idx="8">
                  <c:v>167.234899953812</c:v>
                </c:pt>
                <c:pt idx="9">
                  <c:v>163.404899953812</c:v>
                </c:pt>
              </c:numCache>
            </c:numRef>
          </c:val>
        </c:ser>
        <c:dLbls>
          <c:showLegendKey val="0"/>
          <c:showVal val="1"/>
          <c:showCatName val="0"/>
          <c:showSerName val="0"/>
          <c:showPercent val="0"/>
          <c:showBubbleSize val="0"/>
        </c:dLbls>
        <c:gapWidth val="150"/>
        <c:overlap val="100"/>
        <c:axId val="1514290112"/>
        <c:axId val="1514295936"/>
      </c:bar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 ##0.0;[Red]\-#\ ##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spPr>
        <a:noFill/>
        <a:ln>
          <a:noFill/>
        </a:ln>
        <a:effectLst/>
      </c:spPr>
    </c:plotArea>
    <c:legend>
      <c:legendPos val="b"/>
      <c:layout>
        <c:manualLayout>
          <c:xMode val="edge"/>
          <c:yMode val="edge"/>
          <c:x val="0.0223790760057738"/>
          <c:y val="0.841436746818579"/>
          <c:w val="0.962907089671476"/>
          <c:h val="0.158563253181421"/>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9e367944-7865-452d-993a-2735eb304deb}"/>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86733939147"/>
          <c:y val="0.0860761538672084"/>
          <c:w val="0.829487279721518"/>
          <c:h val="0.6779997278175"/>
        </c:manualLayout>
      </c:layout>
      <c:barChart>
        <c:barDir val="col"/>
        <c:grouping val="stacked"/>
        <c:varyColors val="0"/>
        <c:ser>
          <c:idx val="0"/>
          <c:order val="0"/>
          <c:tx>
            <c:strRef>
              <c:f>Лист1!$B$1</c:f>
              <c:strCache>
                <c:ptCount val="1"/>
                <c:pt idx="0">
                  <c:v>Grape (Rizamat)</c:v>
                </c:pt>
              </c:strCache>
            </c:strRef>
          </c:tx>
          <c:spPr>
            <a:solidFill>
              <a:srgbClr val="00339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Лист1!$B$2:$B$11</c:f>
              <c:numCache>
                <c:formatCode>_-* #\ ##0.00_-;\-* #\ ##0.00_-;_-* "-"??_-;_-@_-</c:formatCode>
                <c:ptCount val="10"/>
                <c:pt idx="0">
                  <c:v>0.59125</c:v>
                </c:pt>
                <c:pt idx="1">
                  <c:v>0.645</c:v>
                </c:pt>
                <c:pt idx="2">
                  <c:v>0.645</c:v>
                </c:pt>
                <c:pt idx="3">
                  <c:v>0.645</c:v>
                </c:pt>
                <c:pt idx="4">
                  <c:v>0.645</c:v>
                </c:pt>
                <c:pt idx="5">
                  <c:v>0.645</c:v>
                </c:pt>
                <c:pt idx="6">
                  <c:v>0.645</c:v>
                </c:pt>
                <c:pt idx="7">
                  <c:v>0.645</c:v>
                </c:pt>
                <c:pt idx="8">
                  <c:v>0.645</c:v>
                </c:pt>
                <c:pt idx="9">
                  <c:v>0.645</c:v>
                </c:pt>
              </c:numCache>
            </c:numRef>
          </c:val>
        </c:ser>
        <c:ser>
          <c:idx val="1"/>
          <c:order val="1"/>
          <c:tx>
            <c:strRef>
              <c:f>Лист1!$C$1</c:f>
              <c:strCache>
                <c:ptCount val="1"/>
                <c:pt idx="0">
                  <c:v>Grape (Kishmish)</c:v>
                </c:pt>
              </c:strCache>
            </c:strRef>
          </c:tx>
          <c:spPr>
            <a:solidFill>
              <a:srgbClr val="73B9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Лист1!$C$2:$C$11</c:f>
              <c:numCache>
                <c:formatCode>_-* #\ ##0.00_-;\-* #\ ##0.00_-;_-* "-"??_-;_-@_-</c:formatCode>
                <c:ptCount val="10"/>
                <c:pt idx="0">
                  <c:v>0.0641666666666667</c:v>
                </c:pt>
                <c:pt idx="1">
                  <c:v>0.07</c:v>
                </c:pt>
                <c:pt idx="2">
                  <c:v>0.07</c:v>
                </c:pt>
                <c:pt idx="3">
                  <c:v>0.07</c:v>
                </c:pt>
                <c:pt idx="4">
                  <c:v>0.07</c:v>
                </c:pt>
                <c:pt idx="5">
                  <c:v>0.07</c:v>
                </c:pt>
                <c:pt idx="6">
                  <c:v>0.07</c:v>
                </c:pt>
                <c:pt idx="7">
                  <c:v>0.07</c:v>
                </c:pt>
                <c:pt idx="8">
                  <c:v>0.07</c:v>
                </c:pt>
                <c:pt idx="9">
                  <c:v>0.07</c:v>
                </c:pt>
              </c:numCache>
            </c:numRef>
          </c:val>
        </c:ser>
        <c:ser>
          <c:idx val="2"/>
          <c:order val="2"/>
          <c:tx>
            <c:strRef>
              <c:f>Лист1!$D$1</c:f>
              <c:strCache>
                <c:ptCount val="1"/>
                <c:pt idx="0">
                  <c:v>Apples (Golden)</c:v>
                </c:pt>
              </c:strCache>
            </c:strRef>
          </c:tx>
          <c:spPr>
            <a:solidFill>
              <a:schemeClr val="accent3"/>
            </a:solidFill>
            <a:ln>
              <a:noFill/>
            </a:ln>
            <a:effectLst/>
          </c:spPr>
          <c:invertIfNegative val="0"/>
          <c:dLbls>
            <c:dLbl>
              <c:idx val="0"/>
              <c:layout>
                <c:manualLayout>
                  <c:x val="0.00528257458542966"/>
                  <c:y val="-0.030388727457082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32064364635742"/>
                  <c:y val="-0.01139577279640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2064364635742"/>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64128729271484"/>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264128729271484"/>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132064364635742"/>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924450552450185"/>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264128729271484"/>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Лист1!$D$2:$D$11</c:f>
              <c:numCache>
                <c:formatCode>_-* #\ ##0.00_-;\-* #\ ##0.00_-;_-* "-"??_-;_-@_-</c:formatCode>
                <c:ptCount val="10"/>
                <c:pt idx="0">
                  <c:v>0.0229166666666667</c:v>
                </c:pt>
                <c:pt idx="1">
                  <c:v>0.025</c:v>
                </c:pt>
                <c:pt idx="2">
                  <c:v>0.025</c:v>
                </c:pt>
                <c:pt idx="3">
                  <c:v>0.025</c:v>
                </c:pt>
                <c:pt idx="4">
                  <c:v>0.025</c:v>
                </c:pt>
                <c:pt idx="5">
                  <c:v>0.025</c:v>
                </c:pt>
                <c:pt idx="6">
                  <c:v>0.025</c:v>
                </c:pt>
                <c:pt idx="7">
                  <c:v>0.025</c:v>
                </c:pt>
                <c:pt idx="8">
                  <c:v>0.025</c:v>
                </c:pt>
                <c:pt idx="9">
                  <c:v>0.025</c:v>
                </c:pt>
              </c:numCache>
            </c:numRef>
          </c:val>
        </c:ser>
        <c:ser>
          <c:idx val="3"/>
          <c:order val="3"/>
          <c:tx>
            <c:strRef>
              <c:f>Лист1!$E$1</c:f>
              <c:strCache>
                <c:ptCount val="1"/>
                <c:pt idx="0">
                  <c:v>Renting a refrigerator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Лист1!$E$2:$E$11</c:f>
              <c:numCache>
                <c:formatCode>_-* #\ ##0.00_-;\-* #\ ##0.00_-;_-* "-"??_-;_-@_-</c:formatCode>
                <c:ptCount val="10"/>
                <c:pt idx="0">
                  <c:v>0.401041666666667</c:v>
                </c:pt>
                <c:pt idx="1">
                  <c:v>0.4375</c:v>
                </c:pt>
                <c:pt idx="2">
                  <c:v>0.4375</c:v>
                </c:pt>
                <c:pt idx="3">
                  <c:v>0.4375</c:v>
                </c:pt>
                <c:pt idx="4">
                  <c:v>0.4375</c:v>
                </c:pt>
                <c:pt idx="5">
                  <c:v>0.4375</c:v>
                </c:pt>
                <c:pt idx="6">
                  <c:v>0.4375</c:v>
                </c:pt>
                <c:pt idx="7">
                  <c:v>0.4375</c:v>
                </c:pt>
                <c:pt idx="8">
                  <c:v>0.4375</c:v>
                </c:pt>
                <c:pt idx="9">
                  <c:v>0.4375</c:v>
                </c:pt>
              </c:numCache>
            </c:numRef>
          </c:val>
        </c:ser>
        <c:dLbls>
          <c:showLegendKey val="0"/>
          <c:showVal val="1"/>
          <c:showCatName val="0"/>
          <c:showSerName val="0"/>
          <c:showPercent val="0"/>
          <c:showBubbleSize val="0"/>
        </c:dLbls>
        <c:gapWidth val="150"/>
        <c:overlap val="100"/>
        <c:axId val="1514290112"/>
        <c:axId val="1514295936"/>
      </c:bar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spPr>
        <a:noFill/>
        <a:ln>
          <a:noFill/>
        </a:ln>
        <a:effectLst/>
      </c:spPr>
    </c:plotArea>
    <c:legend>
      <c:legendPos val="b"/>
      <c:layout>
        <c:manualLayout>
          <c:xMode val="edge"/>
          <c:yMode val="edge"/>
          <c:x val="0.0757360014633148"/>
          <c:y val="0.846398143176968"/>
          <c:w val="0.916120098709274"/>
          <c:h val="0.1308103112302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3c944d05-4e62-4cf8-a083-06a8fbdecc31}"/>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3667424495"/>
          <c:y val="0.0453489221403298"/>
          <c:w val="0.864393330802204"/>
          <c:h val="0.811986202671477"/>
        </c:manualLayout>
      </c:layout>
      <c:barChart>
        <c:barDir val="col"/>
        <c:grouping val="clustered"/>
        <c:varyColors val="0"/>
        <c:ser>
          <c:idx val="2"/>
          <c:order val="2"/>
          <c:tx>
            <c:strRef>
              <c:f>Лист1!$D$1</c:f>
              <c:strCache>
                <c:ptCount val="1"/>
                <c:pt idx="0">
                  <c:v>Growth of own capital (mln.$)</c:v>
                </c:pt>
              </c:strCache>
            </c:strRef>
          </c:tx>
          <c:spPr>
            <a:solidFill>
              <a:srgbClr val="5494DA"/>
            </a:solidFill>
            <a:ln>
              <a:noFill/>
            </a:ln>
            <a:effectLst/>
          </c:spPr>
          <c:invertIfNegative val="0"/>
          <c:dLbls>
            <c:delete val="1"/>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Лист1!$D$2:$D$11</c:f>
              <c:numCache>
                <c:formatCode>#\ ##0.0;[Red]\-#\ ##0.0</c:formatCode>
                <c:ptCount val="10"/>
                <c:pt idx="0">
                  <c:v>5638.54412741392</c:v>
                </c:pt>
                <c:pt idx="1">
                  <c:v>5804.17367693185</c:v>
                </c:pt>
                <c:pt idx="2">
                  <c:v>5980.73322909712</c:v>
                </c:pt>
                <c:pt idx="3">
                  <c:v>6168.22278390971</c:v>
                </c:pt>
                <c:pt idx="4">
                  <c:v>6366.64234136964</c:v>
                </c:pt>
                <c:pt idx="5">
                  <c:v>6701.02523282474</c:v>
                </c:pt>
                <c:pt idx="6">
                  <c:v>7094.93812427984</c:v>
                </c:pt>
                <c:pt idx="7">
                  <c:v>7620.34768240161</c:v>
                </c:pt>
                <c:pt idx="8">
                  <c:v>8160.58724052337</c:v>
                </c:pt>
                <c:pt idx="9">
                  <c:v>8704.65679864513</c:v>
                </c:pt>
              </c:numCache>
            </c:numRef>
          </c:val>
        </c:ser>
        <c:dLbls>
          <c:showLegendKey val="0"/>
          <c:showVal val="0"/>
          <c:showCatName val="0"/>
          <c:showSerName val="0"/>
          <c:showPercent val="0"/>
          <c:showBubbleSize val="0"/>
        </c:dLbls>
        <c:gapWidth val="150"/>
        <c:axId val="1300686160"/>
        <c:axId val="1300680544"/>
      </c:barChart>
      <c:lineChart>
        <c:grouping val="standard"/>
        <c:varyColors val="0"/>
        <c:ser>
          <c:idx val="0"/>
          <c:order val="0"/>
          <c:tx>
            <c:strRef>
              <c:f>Лист1!$B$1</c:f>
              <c:strCache>
                <c:ptCount val="1"/>
                <c:pt idx="0">
                  <c:v>EBITDA</c:v>
                </c:pt>
              </c:strCache>
            </c:strRef>
          </c:tx>
          <c:spPr>
            <a:ln w="50800" cap="rnd">
              <a:solidFill>
                <a:schemeClr val="accent2">
                  <a:lumMod val="75000"/>
                </a:schemeClr>
              </a:solidFill>
              <a:round/>
            </a:ln>
            <a:effectLst/>
          </c:spPr>
          <c:marker>
            <c:symbol val="none"/>
          </c:marker>
          <c:dLbls>
            <c:delete val="1"/>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Лист1!$B$2:$B$11</c:f>
              <c:numCache>
                <c:formatCode>0.0%</c:formatCode>
                <c:ptCount val="10"/>
                <c:pt idx="0">
                  <c:v>0.722498065997064</c:v>
                </c:pt>
                <c:pt idx="1">
                  <c:v>0.75148918500479</c:v>
                </c:pt>
                <c:pt idx="2">
                  <c:v>0.75691138371852</c:v>
                </c:pt>
                <c:pt idx="3">
                  <c:v>0.75691138371852</c:v>
                </c:pt>
                <c:pt idx="4">
                  <c:v>0.75691138371852</c:v>
                </c:pt>
                <c:pt idx="5">
                  <c:v>0.752434910403241</c:v>
                </c:pt>
                <c:pt idx="6">
                  <c:v>0.755823146012994</c:v>
                </c:pt>
                <c:pt idx="7">
                  <c:v>0.752560662662806</c:v>
                </c:pt>
                <c:pt idx="8">
                  <c:v>0.757079234272403</c:v>
                </c:pt>
                <c:pt idx="9">
                  <c:v>0.756605809311883</c:v>
                </c:pt>
              </c:numCache>
            </c:numRef>
          </c:val>
          <c:smooth val="0"/>
        </c:ser>
        <c:ser>
          <c:idx val="1"/>
          <c:order val="1"/>
          <c:tx>
            <c:strRef>
              <c:f>Лист1!$C$1</c:f>
              <c:strCache>
                <c:ptCount val="1"/>
                <c:pt idx="0">
                  <c:v>Profitability</c:v>
                </c:pt>
              </c:strCache>
            </c:strRef>
          </c:tx>
          <c:spPr>
            <a:ln w="47625" cap="rnd">
              <a:solidFill>
                <a:srgbClr val="FF0000"/>
              </a:solidFill>
              <a:round/>
            </a:ln>
            <a:effectLst/>
          </c:spPr>
          <c:marker>
            <c:symbol val="none"/>
          </c:marker>
          <c:dLbls>
            <c:delete val="1"/>
          </c:dLbls>
          <c:cat>
            <c:strRef>
              <c:f>Лист1!$A$2:$A$11</c:f>
              <c:strCache>
                <c:ptCount val="10"/>
                <c:pt idx="0">
                  <c:v>1-year</c:v>
                </c:pt>
                <c:pt idx="1">
                  <c:v>2-year</c:v>
                </c:pt>
                <c:pt idx="2">
                  <c:v>3-year</c:v>
                </c:pt>
                <c:pt idx="3">
                  <c:v>4-year</c:v>
                </c:pt>
                <c:pt idx="4">
                  <c:v>5-year</c:v>
                </c:pt>
                <c:pt idx="5">
                  <c:v>6-year</c:v>
                </c:pt>
                <c:pt idx="6">
                  <c:v>7-year</c:v>
                </c:pt>
                <c:pt idx="7">
                  <c:v>8-year</c:v>
                </c:pt>
                <c:pt idx="8">
                  <c:v>9-year</c:v>
                </c:pt>
                <c:pt idx="9">
                  <c:v>10-year</c:v>
                </c:pt>
              </c:strCache>
            </c:strRef>
          </c:cat>
          <c:val>
            <c:numRef>
              <c:f>Лист1!$C$2:$C$11</c:f>
              <c:numCache>
                <c:formatCode>0.0%</c:formatCode>
                <c:ptCount val="10"/>
                <c:pt idx="0">
                  <c:v>0.141134937157957</c:v>
                </c:pt>
                <c:pt idx="1">
                  <c:v>0.163686516825373</c:v>
                </c:pt>
                <c:pt idx="2">
                  <c:v>0.176393663126716</c:v>
                </c:pt>
                <c:pt idx="3">
                  <c:v>0.189381390594427</c:v>
                </c:pt>
                <c:pt idx="4">
                  <c:v>0.202659096064837</c:v>
                </c:pt>
                <c:pt idx="5">
                  <c:v>0.396603138598615</c:v>
                </c:pt>
                <c:pt idx="6">
                  <c:v>0.502704660604464</c:v>
                </c:pt>
                <c:pt idx="7">
                  <c:v>0.8057311139363</c:v>
                </c:pt>
                <c:pt idx="8">
                  <c:v>0.847753167495356</c:v>
                </c:pt>
                <c:pt idx="9">
                  <c:v>0.858925498604867</c:v>
                </c:pt>
              </c:numCache>
            </c:numRef>
          </c:val>
          <c:smooth val="0"/>
        </c:ser>
        <c:dLbls>
          <c:showLegendKey val="0"/>
          <c:showVal val="0"/>
          <c:showCatName val="0"/>
          <c:showSerName val="0"/>
          <c:showPercent val="0"/>
          <c:showBubbleSize val="0"/>
        </c:dLbls>
        <c:marker val="0"/>
        <c:smooth val="0"/>
        <c:axId val="1514290112"/>
        <c:axId val="1514295936"/>
      </c:line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catAx>
        <c:axId val="130068616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300680544"/>
        <c:crosses val="autoZero"/>
        <c:auto val="1"/>
        <c:lblAlgn val="ctr"/>
        <c:lblOffset val="100"/>
        <c:noMultiLvlLbl val="0"/>
      </c:catAx>
      <c:valAx>
        <c:axId val="1300680544"/>
        <c:scaling>
          <c:orientation val="minMax"/>
        </c:scaling>
        <c:delete val="0"/>
        <c:axPos val="r"/>
        <c:numFmt formatCode="#\ ##0.0;[Red]\-#\ ##0.0" sourceLinked="1"/>
        <c:majorTickMark val="out"/>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300686160"/>
        <c:crosses val="max"/>
        <c:crossBetween val="between"/>
      </c:valAx>
      <c:spPr>
        <a:noFill/>
        <a:ln>
          <a:noFill/>
        </a:ln>
        <a:effectLst/>
      </c:spPr>
    </c:plotArea>
    <c:legend>
      <c:legendPos val="b"/>
      <c:layout>
        <c:manualLayout>
          <c:xMode val="edge"/>
          <c:yMode val="edge"/>
          <c:x val="0.0668609559927551"/>
          <c:y val="0.883211910274333"/>
          <c:w val="0.86654805131669"/>
          <c:h val="0.104631911757795"/>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df7a5444-4cff-4f03-b47d-c6b1d9dabb62}"/>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亚洲主要国家</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Лист1!$B$2:$B$5</c:f>
              <c:numCache>
                <c:formatCode>_-* #\ ##0.00_-;\-* #\ ##0.00_-;_-* "-"??_-;_-@_-</c:formatCode>
                <c:ptCount val="4"/>
                <c:pt idx="0">
                  <c:v>1.218453</c:v>
                </c:pt>
                <c:pt idx="1">
                  <c:v>1.04391</c:v>
                </c:pt>
                <c:pt idx="2">
                  <c:v>1.156924</c:v>
                </c:pt>
                <c:pt idx="3">
                  <c:v>1.036947</c:v>
                </c:pt>
              </c:numCache>
            </c:numRef>
          </c:val>
        </c:ser>
        <c:ser>
          <c:idx val="1"/>
          <c:order val="1"/>
          <c:tx>
            <c:strRef>
              <c:f>Лист1!$C$1</c:f>
              <c:strCache>
                <c:ptCount val="1"/>
                <c:pt idx="0">
                  <c:v>欧洲主要国家</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Лист1!$C$2:$C$5</c:f>
              <c:numCache>
                <c:formatCode>_-* #\ ##0.00_-;\-* #\ ##0.00_-;_-* "-"??_-;_-@_-</c:formatCode>
                <c:ptCount val="4"/>
                <c:pt idx="0">
                  <c:v>0.8837</c:v>
                </c:pt>
                <c:pt idx="1">
                  <c:v>1.003522</c:v>
                </c:pt>
                <c:pt idx="2">
                  <c:v>1.038587</c:v>
                </c:pt>
                <c:pt idx="3">
                  <c:v>1.017216</c:v>
                </c:pt>
              </c:numCache>
            </c:numRef>
          </c:val>
        </c:ser>
        <c:ser>
          <c:idx val="2"/>
          <c:order val="2"/>
          <c:tx>
            <c:strRef>
              <c:f>Лист1!$D$1</c:f>
              <c:strCache>
                <c:ptCount val="1"/>
                <c:pt idx="0">
                  <c:v>美洲主要国家</c:v>
                </c:pt>
              </c:strCache>
            </c:strRef>
          </c:tx>
          <c:spPr>
            <a:solidFill>
              <a:srgbClr val="7030A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Лист1!$D$2:$D$5</c:f>
              <c:numCache>
                <c:formatCode>_-* #\ ##0.00_-;\-* #\ ##0.00_-;_-* "-"??_-;_-@_-</c:formatCode>
                <c:ptCount val="4"/>
                <c:pt idx="0">
                  <c:v>1.98829</c:v>
                </c:pt>
                <c:pt idx="1">
                  <c:v>2.077677</c:v>
                </c:pt>
                <c:pt idx="2">
                  <c:v>1.866322</c:v>
                </c:pt>
                <c:pt idx="3">
                  <c:v>1.821152</c:v>
                </c:pt>
              </c:numCache>
            </c:numRef>
          </c:val>
        </c:ser>
        <c:ser>
          <c:idx val="3"/>
          <c:order val="3"/>
          <c:tx>
            <c:strRef>
              <c:f>Лист1!$E$1</c:f>
              <c:strCache>
                <c:ptCount val="1"/>
                <c:pt idx="0">
                  <c:v>其他国家</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numFmt formatCode="#\ ##0.00" sourceLinked="0"/>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ln>
                      <a:noFill/>
                    </a:ln>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Лист1!$E$2:$E$5</c:f>
              <c:numCache>
                <c:formatCode>_-* #\ ##0.00_-;\-* #\ ##0.00_-;_-* "-"??_-;_-@_-</c:formatCode>
                <c:ptCount val="4"/>
                <c:pt idx="0">
                  <c:v>1.610507</c:v>
                </c:pt>
                <c:pt idx="1">
                  <c:v>1.552797</c:v>
                </c:pt>
                <c:pt idx="2">
                  <c:v>1.599692</c:v>
                </c:pt>
                <c:pt idx="3">
                  <c:v>1.496869</c:v>
                </c:pt>
              </c:numCache>
            </c:numRef>
          </c:val>
        </c:ser>
        <c:ser>
          <c:idx val="4"/>
          <c:order val="4"/>
          <c:tx>
            <c:strRef>
              <c:f>Лист1!$F$1</c:f>
              <c:strCache>
                <c:ptCount val="1"/>
                <c:pt idx="0">
                  <c:v>Столбец1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Лист1!$F$2:$F$5</c:f>
              <c:numCache>
                <c:formatCode>General</c:formatCode>
                <c:ptCount val="4"/>
              </c:numCache>
            </c:numRef>
          </c:val>
        </c:ser>
        <c:dLbls>
          <c:showLegendKey val="0"/>
          <c:showVal val="1"/>
          <c:showCatName val="0"/>
          <c:showSerName val="0"/>
          <c:showPercent val="0"/>
          <c:showBubbleSize val="0"/>
        </c:dLbls>
        <c:gapWidth val="100"/>
        <c:overlap val="-24"/>
        <c:axId val="1785239615"/>
        <c:axId val="1779327119"/>
      </c:barChart>
      <c:catAx>
        <c:axId val="178523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1" i="0" u="none" strike="noStrike" kern="1200" baseline="0">
                <a:solidFill>
                  <a:schemeClr val="bg1"/>
                </a:solidFill>
                <a:latin typeface="Sitka Small" pitchFamily="2" charset="0"/>
                <a:ea typeface="+mn-ea"/>
                <a:cs typeface="+mn-cs"/>
              </a:defRPr>
            </a:pPr>
          </a:p>
        </c:txPr>
        <c:crossAx val="1779327119"/>
        <c:crosses val="autoZero"/>
        <c:auto val="1"/>
        <c:lblAlgn val="ctr"/>
        <c:lblOffset val="100"/>
        <c:noMultiLvlLbl val="0"/>
      </c:catAx>
      <c:valAx>
        <c:axId val="1779327119"/>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1785239615"/>
        <c:crosses val="autoZero"/>
        <c:crossBetween val="between"/>
      </c:valAx>
      <c:spPr>
        <a:noFill/>
        <a:ln>
          <a:noFill/>
        </a:ln>
        <a:effectLst/>
      </c:spPr>
    </c:plotArea>
    <c:legend>
      <c:legendPos val="b"/>
      <c:legendEntry>
        <c:idx val="4"/>
        <c:delete val="1"/>
      </c:legendEntry>
      <c:layout>
        <c:manualLayout>
          <c:xMode val="edge"/>
          <c:yMode val="edge"/>
          <c:x val="0.143542733715381"/>
          <c:y val="0.893823363615098"/>
          <c:w val="0.724449859289451"/>
          <c:h val="0.10617663638490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e9d055fe-3349-42ae-ae9e-2f78520e1c49}"/>
      </c:ext>
    </c:extLst>
  </c:chart>
  <c:spPr>
    <a:noFill/>
    <a:ln>
      <a:noFill/>
    </a:ln>
    <a:effectLst/>
  </c:spPr>
  <c:txPr>
    <a:bodyPr/>
    <a:lstStyle/>
    <a:p>
      <a:pPr>
        <a:defRPr lang="ru-RU"/>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37359607064"/>
          <c:y val="0.132033004887221"/>
          <c:w val="0.65827174135534"/>
          <c:h val="0.585719630250458"/>
        </c:manualLayout>
      </c:layout>
      <c:doughnutChart>
        <c:varyColors val="1"/>
        <c:ser>
          <c:idx val="0"/>
          <c:order val="0"/>
          <c:tx>
            <c:strRef>
              <c:f>Лист1!$B$1</c:f>
              <c:strCache>
                <c:ptCount val="1"/>
                <c:pt idx="0">
                  <c:v>2024</c:v>
                </c:pt>
              </c:strCache>
            </c:strRef>
          </c:tx>
          <c:spPr>
            <a:effectLst>
              <a:outerShdw blurRad="50800" dist="50800" dir="5400000" sx="1000" sy="1000" algn="ctr" rotWithShape="0">
                <a:srgbClr val="000000"/>
              </a:outerShdw>
            </a:effectLst>
          </c:spPr>
          <c:explosion val="8"/>
          <c:dPt>
            <c:idx val="0"/>
            <c:bubble3D val="0"/>
            <c:spPr>
              <a:solidFill>
                <a:schemeClr val="accent1">
                  <a:lumMod val="75000"/>
                </a:schemeClr>
              </a:solidFill>
              <a:ln w="19050">
                <a:solidFill>
                  <a:schemeClr val="lt1"/>
                </a:solidFill>
              </a:ln>
              <a:effectLst>
                <a:outerShdw blurRad="50800" dist="50800" dir="5400000" sx="1000" sy="1000" algn="ctr" rotWithShape="0">
                  <a:srgbClr val="000000"/>
                </a:outerShdw>
              </a:effectLst>
            </c:spPr>
          </c:dPt>
          <c:dPt>
            <c:idx val="1"/>
            <c:bubble3D val="0"/>
            <c:spPr>
              <a:solidFill>
                <a:srgbClr val="7030A0"/>
              </a:solidFill>
              <a:ln w="19050">
                <a:solidFill>
                  <a:schemeClr val="lt1"/>
                </a:solidFill>
              </a:ln>
              <a:effectLst>
                <a:outerShdw blurRad="50800" dist="50800" dir="5400000" sx="1000" sy="1000" algn="ctr" rotWithShape="0">
                  <a:srgbClr val="000000"/>
                </a:outerShdw>
              </a:effectLst>
            </c:spPr>
          </c:dPt>
          <c:dPt>
            <c:idx val="2"/>
            <c:bubble3D val="0"/>
            <c:spPr>
              <a:solidFill>
                <a:schemeClr val="accent6">
                  <a:lumMod val="75000"/>
                </a:schemeClr>
              </a:solidFill>
              <a:ln w="19050">
                <a:solidFill>
                  <a:schemeClr val="lt1"/>
                </a:solidFill>
              </a:ln>
              <a:effectLst>
                <a:outerShdw blurRad="50800" dist="50800" dir="5400000" sx="1000" sy="1000" algn="ctr" rotWithShape="0">
                  <a:srgbClr val="000000"/>
                </a:outerShdw>
              </a:effectLst>
            </c:spPr>
          </c:dPt>
          <c:dPt>
            <c:idx val="3"/>
            <c:bubble3D val="0"/>
            <c:spPr>
              <a:solidFill>
                <a:schemeClr val="tx1"/>
              </a:solidFill>
              <a:ln w="19050">
                <a:solidFill>
                  <a:schemeClr val="lt1"/>
                </a:solidFill>
              </a:ln>
              <a:effectLst>
                <a:outerShdw blurRad="50800" dist="50800" dir="5400000" sx="1000" sy="1000" algn="ctr" rotWithShape="0">
                  <a:srgbClr val="000000"/>
                </a:outerShdw>
              </a:effectLst>
            </c:spPr>
          </c:dPt>
          <c:dPt>
            <c:idx val="4"/>
            <c:bubble3D val="0"/>
            <c:spPr>
              <a:solidFill>
                <a:srgbClr val="FF0000"/>
              </a:solidFill>
              <a:ln w="19050">
                <a:solidFill>
                  <a:schemeClr val="lt1"/>
                </a:solidFill>
              </a:ln>
              <a:effectLst>
                <a:outerShdw blurRad="50800" dist="50800" dir="5400000" sx="1000" sy="1000" algn="ctr" rotWithShape="0">
                  <a:srgbClr val="000000"/>
                </a:outerShdw>
              </a:effectLst>
            </c:spPr>
          </c:dPt>
          <c:dPt>
            <c:idx val="5"/>
            <c:bubble3D val="0"/>
            <c:spPr>
              <a:solidFill>
                <a:srgbClr val="7030A0"/>
              </a:solidFill>
              <a:ln w="19050">
                <a:solidFill>
                  <a:schemeClr val="lt1"/>
                </a:solidFill>
              </a:ln>
              <a:effectLst>
                <a:outerShdw blurRad="50800" dist="50800" dir="5400000" sx="1000" sy="1000" algn="ctr" rotWithShape="0">
                  <a:srgbClr val="000000"/>
                </a:outerShdw>
              </a:effectLst>
            </c:spPr>
          </c:dPt>
          <c:dLbls>
            <c:dLbl>
              <c:idx val="0"/>
              <c:layout>
                <c:manualLayout>
                  <c:x val="0.0679756568063382"/>
                  <c:y val="-0.1363831862356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8568703152511"/>
                  <c:y val="-0.01247715478294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18415875887992"/>
                  <c:y val="-0.03038532134685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5579918637448"/>
                  <c:y val="-0.05749051105479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23929484587496"/>
                  <c:y val="-0.08437826245420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860709739544391"/>
                  <c:y val="-0.12498867471516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bg1"/>
                    </a:solidFill>
                    <a:latin typeface="Sitka Small" pitchFamily="2" charset="0"/>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阿富汗</c:v>
                </c:pt>
                <c:pt idx="1">
                  <c:v>乌兹别克斯坦</c:v>
                </c:pt>
                <c:pt idx="2">
                  <c:v>哈萨克斯坦</c:v>
                </c:pt>
                <c:pt idx="3">
                  <c:v>塔吉克斯坦</c:v>
                </c:pt>
                <c:pt idx="4">
                  <c:v>吉尔吉斯斯坦</c:v>
                </c:pt>
                <c:pt idx="5">
                  <c:v>土库曼斯坦</c:v>
                </c:pt>
              </c:strCache>
            </c:strRef>
          </c:cat>
          <c:val>
            <c:numRef>
              <c:f>Лист1!$B$2:$B$7</c:f>
              <c:numCache>
                <c:formatCode>#\ #,#00</c:formatCode>
                <c:ptCount val="6"/>
                <c:pt idx="0">
                  <c:v>0.846</c:v>
                </c:pt>
                <c:pt idx="1">
                  <c:v>4.111</c:v>
                </c:pt>
                <c:pt idx="2">
                  <c:v>94.17</c:v>
                </c:pt>
                <c:pt idx="3">
                  <c:v>0.397</c:v>
                </c:pt>
                <c:pt idx="4">
                  <c:v>19.174</c:v>
                </c:pt>
                <c:pt idx="5">
                  <c:v>0.607</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2386871259246"/>
          <c:y val="0.844336572389578"/>
          <c:w val="0.780132494316521"/>
          <c:h val="0.130306161732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a2c66ab6-7a47-49ef-9c3d-ed78d0e881a3}"/>
      </c:ext>
    </c:extLst>
  </c:chart>
  <c:spPr>
    <a:noFill/>
    <a:ln>
      <a:noFill/>
    </a:ln>
    <a:effectLst>
      <a:softEdge rad="0"/>
    </a:effectLst>
  </c:spPr>
  <c:txPr>
    <a:bodyPr/>
    <a:lstStyle/>
    <a:p>
      <a:pPr>
        <a:defRPr lang="en-US" sz="1195" b="0" i="0" u="none" strike="noStrike" kern="1200" baseline="0">
          <a:solidFill>
            <a:schemeClr val="tx1"/>
          </a:solidFill>
          <a:latin typeface="Montserrat" panose="00000500000000000000" pitchFamily="2" charset="-52"/>
          <a:ea typeface="+mn-ea"/>
          <a:cs typeface="+mn-cs"/>
        </a:defRPr>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亚洲主要国家</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Лист1!$B$2:$B$5</c:f>
              <c:numCache>
                <c:formatCode>_-* #\ ##0.00_-;\-* #\ ##0.00_-;_-* "-"??_-;_-@_-</c:formatCode>
                <c:ptCount val="4"/>
                <c:pt idx="0">
                  <c:v>2.433247</c:v>
                </c:pt>
                <c:pt idx="1">
                  <c:v>2.295181</c:v>
                </c:pt>
                <c:pt idx="2">
                  <c:v>2.123817</c:v>
                </c:pt>
                <c:pt idx="3">
                  <c:v>2.398265</c:v>
                </c:pt>
              </c:numCache>
            </c:numRef>
          </c:val>
        </c:ser>
        <c:ser>
          <c:idx val="1"/>
          <c:order val="1"/>
          <c:tx>
            <c:strRef>
              <c:f>Лист1!$C$1</c:f>
              <c:strCache>
                <c:ptCount val="1"/>
                <c:pt idx="0">
                  <c:v>欧洲主要国家</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Лист1!$C$2:$C$5</c:f>
              <c:numCache>
                <c:formatCode>_-* #\ ##0.00_-;\-* #\ ##0.00_-;_-* "-"??_-;_-@_-</c:formatCode>
                <c:ptCount val="4"/>
                <c:pt idx="0">
                  <c:v>0.50159</c:v>
                </c:pt>
                <c:pt idx="1">
                  <c:v>0.610295</c:v>
                </c:pt>
                <c:pt idx="2">
                  <c:v>1.770939</c:v>
                </c:pt>
                <c:pt idx="3">
                  <c:v>0.76172</c:v>
                </c:pt>
              </c:numCache>
            </c:numRef>
          </c:val>
        </c:ser>
        <c:ser>
          <c:idx val="2"/>
          <c:order val="2"/>
          <c:tx>
            <c:strRef>
              <c:f>Лист1!$D$1</c:f>
              <c:strCache>
                <c:ptCount val="1"/>
                <c:pt idx="0">
                  <c:v>美洲主要国家</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Лист1!$D$2:$D$5</c:f>
              <c:numCache>
                <c:formatCode>_-* #\ ##0.00_-;\-* #\ ##0.00_-;_-* "-"??_-;_-@_-</c:formatCode>
                <c:ptCount val="4"/>
                <c:pt idx="0">
                  <c:v>2.123817</c:v>
                </c:pt>
                <c:pt idx="1">
                  <c:v>1.770939</c:v>
                </c:pt>
                <c:pt idx="2">
                  <c:v>1.500393</c:v>
                </c:pt>
                <c:pt idx="3">
                  <c:v>1.696331</c:v>
                </c:pt>
              </c:numCache>
            </c:numRef>
          </c:val>
        </c:ser>
        <c:ser>
          <c:idx val="3"/>
          <c:order val="3"/>
          <c:tx>
            <c:strRef>
              <c:f>Лист1!$E$1</c:f>
              <c:strCache>
                <c:ptCount val="1"/>
                <c:pt idx="0">
                  <c:v>其他国家</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ln>
                      <a:noFill/>
                    </a:ln>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Лист1!$E$2:$E$5</c:f>
              <c:numCache>
                <c:formatCode>_-* #\ ##0.00_-;\-* #\ ##0.00_-;_-* "-"??_-;_-@_-</c:formatCode>
                <c:ptCount val="4"/>
                <c:pt idx="0">
                  <c:v>3.283449</c:v>
                </c:pt>
                <c:pt idx="1">
                  <c:v>3.163846</c:v>
                </c:pt>
                <c:pt idx="2">
                  <c:v>3.004617</c:v>
                </c:pt>
                <c:pt idx="3">
                  <c:v>2.692458</c:v>
                </c:pt>
              </c:numCache>
            </c:numRef>
          </c:val>
        </c:ser>
        <c:ser>
          <c:idx val="4"/>
          <c:order val="4"/>
          <c:tx>
            <c:strRef>
              <c:f>Лист1!$F$1</c:f>
              <c:strCache>
                <c:ptCount val="1"/>
                <c:pt idx="0">
                  <c:v>Столбец1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2021年</c:v>
                </c:pt>
                <c:pt idx="1">
                  <c:v>2022年</c:v>
                </c:pt>
                <c:pt idx="2">
                  <c:v>2023年</c:v>
                </c:pt>
                <c:pt idx="3">
                  <c:v>2024年</c:v>
                </c:pt>
              </c:strCache>
            </c:strRef>
          </c:cat>
          <c:val>
            <c:numRef>
              <c:f>Лист1!$F$2:$F$5</c:f>
              <c:numCache>
                <c:formatCode>General</c:formatCode>
                <c:ptCount val="4"/>
              </c:numCache>
            </c:numRef>
          </c:val>
        </c:ser>
        <c:dLbls>
          <c:showLegendKey val="0"/>
          <c:showVal val="1"/>
          <c:showCatName val="0"/>
          <c:showSerName val="0"/>
          <c:showPercent val="0"/>
          <c:showBubbleSize val="0"/>
        </c:dLbls>
        <c:gapWidth val="100"/>
        <c:overlap val="-24"/>
        <c:axId val="1785239615"/>
        <c:axId val="1779327119"/>
      </c:barChart>
      <c:catAx>
        <c:axId val="178523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1" i="0" u="none" strike="noStrike" kern="1200" baseline="0">
                <a:solidFill>
                  <a:schemeClr val="bg1"/>
                </a:solidFill>
                <a:latin typeface="Sitka Small" pitchFamily="2" charset="0"/>
                <a:ea typeface="+mn-ea"/>
                <a:cs typeface="+mn-cs"/>
              </a:defRPr>
            </a:pPr>
          </a:p>
        </c:txPr>
        <c:crossAx val="1779327119"/>
        <c:crosses val="autoZero"/>
        <c:auto val="1"/>
        <c:lblAlgn val="ctr"/>
        <c:lblOffset val="100"/>
        <c:noMultiLvlLbl val="0"/>
      </c:catAx>
      <c:valAx>
        <c:axId val="1779327119"/>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1785239615"/>
        <c:crosses val="autoZero"/>
        <c:crossBetween val="between"/>
      </c:valAx>
      <c:spPr>
        <a:noFill/>
        <a:ln>
          <a:noFill/>
        </a:ln>
        <a:effectLst/>
      </c:spPr>
    </c:plotArea>
    <c:legend>
      <c:legendPos val="b"/>
      <c:legendEntry>
        <c:idx val="4"/>
        <c:delete val="1"/>
      </c:legendEntry>
      <c:layout>
        <c:manualLayout>
          <c:xMode val="edge"/>
          <c:yMode val="edge"/>
          <c:x val="0.143542733715381"/>
          <c:y val="0.893823363615098"/>
          <c:w val="0.724449859289451"/>
          <c:h val="0.10617663638490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2677d3d1-2b74-435a-9b34-0a7d0dea6c65}"/>
      </c:ext>
    </c:extLst>
  </c:chart>
  <c:spPr>
    <a:noFill/>
    <a:ln>
      <a:noFill/>
    </a:ln>
    <a:effectLst/>
  </c:spPr>
  <c:txPr>
    <a:bodyPr/>
    <a:lstStyle/>
    <a:p>
      <a:pPr>
        <a:defRPr lang="ru-RU"/>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37359607064"/>
          <c:y val="0.132033004887221"/>
          <c:w val="0.65827174135534"/>
          <c:h val="0.585719630250458"/>
        </c:manualLayout>
      </c:layout>
      <c:doughnutChart>
        <c:varyColors val="1"/>
        <c:ser>
          <c:idx val="0"/>
          <c:order val="0"/>
          <c:tx>
            <c:strRef>
              <c:f>Лист1!$B$1</c:f>
              <c:strCache>
                <c:ptCount val="1"/>
                <c:pt idx="0">
                  <c:v>2024</c:v>
                </c:pt>
              </c:strCache>
            </c:strRef>
          </c:tx>
          <c:spPr>
            <a:effectLst>
              <a:outerShdw blurRad="50800" dist="50800" dir="5400000" sx="1000" sy="1000" algn="ctr" rotWithShape="0">
                <a:srgbClr val="000000"/>
              </a:outerShdw>
            </a:effectLst>
          </c:spPr>
          <c:explosion val="8"/>
          <c:dPt>
            <c:idx val="0"/>
            <c:bubble3D val="0"/>
            <c:spPr>
              <a:solidFill>
                <a:schemeClr val="accent1">
                  <a:lumMod val="75000"/>
                </a:schemeClr>
              </a:solidFill>
              <a:ln w="19050">
                <a:solidFill>
                  <a:schemeClr val="lt1"/>
                </a:solidFill>
              </a:ln>
              <a:effectLst>
                <a:outerShdw blurRad="50800" dist="50800" dir="5400000" sx="1000" sy="1000" algn="ctr" rotWithShape="0">
                  <a:srgbClr val="000000"/>
                </a:outerShdw>
              </a:effectLst>
            </c:spPr>
          </c:dPt>
          <c:dPt>
            <c:idx val="1"/>
            <c:bubble3D val="0"/>
            <c:spPr>
              <a:solidFill>
                <a:srgbClr val="7030A0"/>
              </a:solidFill>
              <a:ln w="19050">
                <a:solidFill>
                  <a:schemeClr val="lt1"/>
                </a:solidFill>
              </a:ln>
              <a:effectLst>
                <a:outerShdw blurRad="50800" dist="50800" dir="5400000" sx="1000" sy="1000" algn="ctr" rotWithShape="0">
                  <a:srgbClr val="000000"/>
                </a:outerShdw>
              </a:effectLst>
            </c:spPr>
          </c:dPt>
          <c:dPt>
            <c:idx val="2"/>
            <c:bubble3D val="0"/>
            <c:spPr>
              <a:solidFill>
                <a:schemeClr val="accent6">
                  <a:lumMod val="75000"/>
                </a:schemeClr>
              </a:solidFill>
              <a:ln w="19050">
                <a:solidFill>
                  <a:schemeClr val="lt1"/>
                </a:solidFill>
              </a:ln>
              <a:effectLst>
                <a:outerShdw blurRad="50800" dist="50800" dir="5400000" sx="1000" sy="1000" algn="ctr" rotWithShape="0">
                  <a:srgbClr val="000000"/>
                </a:outerShdw>
              </a:effectLst>
            </c:spPr>
          </c:dPt>
          <c:dPt>
            <c:idx val="3"/>
            <c:bubble3D val="0"/>
            <c:spPr>
              <a:solidFill>
                <a:schemeClr val="tx1"/>
              </a:solidFill>
              <a:ln w="19050">
                <a:solidFill>
                  <a:schemeClr val="lt1"/>
                </a:solidFill>
              </a:ln>
              <a:effectLst>
                <a:outerShdw blurRad="50800" dist="50800" dir="5400000" sx="1000" sy="1000" algn="ctr" rotWithShape="0">
                  <a:srgbClr val="000000"/>
                </a:outerShdw>
              </a:effectLst>
            </c:spPr>
          </c:dPt>
          <c:dPt>
            <c:idx val="4"/>
            <c:bubble3D val="0"/>
            <c:spPr>
              <a:solidFill>
                <a:srgbClr val="FF0000"/>
              </a:solidFill>
              <a:ln w="19050">
                <a:solidFill>
                  <a:schemeClr val="lt1"/>
                </a:solidFill>
              </a:ln>
              <a:effectLst>
                <a:outerShdw blurRad="50800" dist="50800" dir="5400000" sx="1000" sy="1000" algn="ctr" rotWithShape="0">
                  <a:srgbClr val="000000"/>
                </a:outerShdw>
              </a:effectLst>
            </c:spPr>
          </c:dPt>
          <c:dPt>
            <c:idx val="5"/>
            <c:bubble3D val="0"/>
            <c:spPr>
              <a:solidFill>
                <a:srgbClr val="7030A0"/>
              </a:solidFill>
              <a:ln w="19050">
                <a:solidFill>
                  <a:schemeClr val="lt1"/>
                </a:solidFill>
              </a:ln>
              <a:effectLst>
                <a:outerShdw blurRad="50800" dist="50800" dir="5400000" sx="1000" sy="1000" algn="ctr" rotWithShape="0">
                  <a:srgbClr val="000000"/>
                </a:outerShdw>
              </a:effectLst>
            </c:spPr>
          </c:dPt>
          <c:dLbls>
            <c:dLbl>
              <c:idx val="0"/>
              <c:layout>
                <c:manualLayout>
                  <c:x val="0.141123976433038"/>
                  <c:y val="-0.1288732399918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41380948119189"/>
                  <c:y val="0.02006594560670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8387174808977"/>
                  <c:y val="-0.03539195217603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53407666085674"/>
                  <c:y val="-0.09754355768821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620347372553121"/>
                  <c:y val="-0.129437964296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98029558832782"/>
                  <c:y val="-0.15252523420782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bg1"/>
                    </a:solidFill>
                    <a:latin typeface="Sitka Small" pitchFamily="2" charset="0"/>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阿富汗</c:v>
                </c:pt>
                <c:pt idx="1">
                  <c:v>乌兹别克斯坦</c:v>
                </c:pt>
                <c:pt idx="2">
                  <c:v>哈萨克斯坦</c:v>
                </c:pt>
                <c:pt idx="3">
                  <c:v>塔吉克斯坦</c:v>
                </c:pt>
                <c:pt idx="4">
                  <c:v>吉尔吉斯斯坦</c:v>
                </c:pt>
                <c:pt idx="5">
                  <c:v>土库曼斯坦</c:v>
                </c:pt>
              </c:strCache>
            </c:strRef>
          </c:cat>
          <c:val>
            <c:numRef>
              <c:f>Лист1!$B$2:$B$7</c:f>
              <c:numCache>
                <c:formatCode>#\ #,#00</c:formatCode>
                <c:ptCount val="6"/>
                <c:pt idx="0">
                  <c:v>0.257</c:v>
                </c:pt>
                <c:pt idx="1">
                  <c:v>83.928</c:v>
                </c:pt>
                <c:pt idx="2">
                  <c:v>140.578</c:v>
                </c:pt>
                <c:pt idx="3">
                  <c:v>2.144</c:v>
                </c:pt>
                <c:pt idx="4">
                  <c:v>13.019</c:v>
                </c:pt>
                <c:pt idx="5">
                  <c:v>2.298</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2386871259246"/>
          <c:y val="0.844336572389578"/>
          <c:w val="0.780132494316521"/>
          <c:h val="0.130306161732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9fb83cad-8975-47e7-916b-9726e6f48d1c}"/>
      </c:ext>
    </c:extLst>
  </c:chart>
  <c:spPr>
    <a:noFill/>
    <a:ln>
      <a:noFill/>
    </a:ln>
    <a:effectLst>
      <a:softEdge rad="0"/>
    </a:effectLst>
  </c:spPr>
  <c:txPr>
    <a:bodyPr/>
    <a:lstStyle/>
    <a:p>
      <a:pPr>
        <a:defRPr lang="en-US" sz="1195" b="0" i="0" u="none" strike="noStrike" kern="1200" baseline="0">
          <a:solidFill>
            <a:schemeClr val="tx1"/>
          </a:solidFill>
          <a:latin typeface="Montserrat" panose="00000500000000000000" pitchFamily="2" charset="-52"/>
          <a:ea typeface="+mn-ea"/>
          <a:cs typeface="+mn-cs"/>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37359607064"/>
          <c:y val="0.132033004887221"/>
          <c:w val="0.65827174135534"/>
          <c:h val="0.585719630250458"/>
        </c:manualLayout>
      </c:layout>
      <c:doughnutChart>
        <c:varyColors val="1"/>
        <c:ser>
          <c:idx val="0"/>
          <c:order val="0"/>
          <c:tx>
            <c:strRef>
              <c:f>Лист1!$B$1</c:f>
              <c:strCache>
                <c:ptCount val="1"/>
                <c:pt idx="0">
                  <c:v>2024</c:v>
                </c:pt>
              </c:strCache>
            </c:strRef>
          </c:tx>
          <c:spPr>
            <a:effectLst>
              <a:outerShdw blurRad="50800" dist="50800" dir="5400000" sx="1000" sy="1000" algn="ctr" rotWithShape="0">
                <a:srgbClr val="000000"/>
              </a:outerShdw>
            </a:effectLst>
          </c:spPr>
          <c:explosion val="8"/>
          <c:dPt>
            <c:idx val="0"/>
            <c:bubble3D val="0"/>
            <c:spPr>
              <a:solidFill>
                <a:schemeClr val="accent1">
                  <a:lumMod val="75000"/>
                </a:schemeClr>
              </a:solidFill>
              <a:ln w="19050">
                <a:solidFill>
                  <a:schemeClr val="lt1"/>
                </a:solidFill>
              </a:ln>
              <a:effectLst>
                <a:outerShdw blurRad="50800" dist="50800" dir="5400000" sx="1000" sy="1000" algn="ctr" rotWithShape="0">
                  <a:srgbClr val="000000"/>
                </a:outerShdw>
              </a:effectLst>
            </c:spPr>
          </c:dPt>
          <c:dPt>
            <c:idx val="1"/>
            <c:bubble3D val="0"/>
            <c:spPr>
              <a:solidFill>
                <a:srgbClr val="7030A0"/>
              </a:solidFill>
              <a:ln w="19050">
                <a:solidFill>
                  <a:schemeClr val="lt1"/>
                </a:solidFill>
              </a:ln>
              <a:effectLst>
                <a:outerShdw blurRad="50800" dist="50800" dir="5400000" sx="1000" sy="1000" algn="ctr" rotWithShape="0">
                  <a:srgbClr val="000000"/>
                </a:outerShdw>
              </a:effectLst>
            </c:spPr>
          </c:dPt>
          <c:dPt>
            <c:idx val="2"/>
            <c:bubble3D val="0"/>
            <c:spPr>
              <a:solidFill>
                <a:schemeClr val="accent6">
                  <a:lumMod val="75000"/>
                </a:schemeClr>
              </a:solidFill>
              <a:ln w="19050">
                <a:solidFill>
                  <a:schemeClr val="lt1"/>
                </a:solidFill>
              </a:ln>
              <a:effectLst>
                <a:outerShdw blurRad="50800" dist="50800" dir="5400000" sx="1000" sy="1000" algn="ctr" rotWithShape="0">
                  <a:srgbClr val="000000"/>
                </a:outerShdw>
              </a:effectLst>
            </c:spPr>
          </c:dPt>
          <c:dPt>
            <c:idx val="3"/>
            <c:bubble3D val="0"/>
            <c:spPr>
              <a:solidFill>
                <a:schemeClr val="tx1"/>
              </a:solidFill>
              <a:ln w="19050">
                <a:solidFill>
                  <a:schemeClr val="lt1"/>
                </a:solidFill>
              </a:ln>
              <a:effectLst>
                <a:outerShdw blurRad="50800" dist="50800" dir="5400000" sx="1000" sy="1000" algn="ctr" rotWithShape="0">
                  <a:srgbClr val="000000"/>
                </a:outerShdw>
              </a:effectLst>
            </c:spPr>
          </c:dPt>
          <c:dPt>
            <c:idx val="4"/>
            <c:bubble3D val="0"/>
            <c:spPr>
              <a:solidFill>
                <a:srgbClr val="FF0000"/>
              </a:solidFill>
              <a:ln w="19050">
                <a:solidFill>
                  <a:schemeClr val="lt1"/>
                </a:solidFill>
              </a:ln>
              <a:effectLst>
                <a:outerShdw blurRad="50800" dist="50800" dir="5400000" sx="1000" sy="1000" algn="ctr" rotWithShape="0">
                  <a:srgbClr val="000000"/>
                </a:outerShdw>
              </a:effectLst>
            </c:spPr>
          </c:dPt>
          <c:dPt>
            <c:idx val="5"/>
            <c:bubble3D val="0"/>
            <c:spPr>
              <a:solidFill>
                <a:srgbClr val="7030A0"/>
              </a:solidFill>
              <a:ln w="19050">
                <a:solidFill>
                  <a:schemeClr val="lt1"/>
                </a:solidFill>
              </a:ln>
              <a:effectLst>
                <a:outerShdw blurRad="50800" dist="50800" dir="5400000" sx="1000" sy="1000" algn="ctr" rotWithShape="0">
                  <a:srgbClr val="000000"/>
                </a:outerShdw>
              </a:effectLst>
            </c:spPr>
          </c:dPt>
          <c:dLbls>
            <c:dLbl>
              <c:idx val="0"/>
              <c:layout>
                <c:manualLayout>
                  <c:x val="0.0679756568063382"/>
                  <c:y val="-0.1363831862356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8568703152511"/>
                  <c:y val="-0.01247715478294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18415875887992"/>
                  <c:y val="-0.03038532134685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5579918637448"/>
                  <c:y val="-0.05749051105479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23929484587496"/>
                  <c:y val="-0.08437826245420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860709739544391"/>
                  <c:y val="-0.12498867471516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bg1"/>
                    </a:solidFill>
                    <a:latin typeface="Sitka Small" pitchFamily="2" charset="0"/>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Afghanistan</c:v>
                </c:pt>
                <c:pt idx="1">
                  <c:v>Uzbekistan</c:v>
                </c:pt>
                <c:pt idx="2">
                  <c:v>Kazakhstan</c:v>
                </c:pt>
                <c:pt idx="3">
                  <c:v>Tajikistan</c:v>
                </c:pt>
                <c:pt idx="4">
                  <c:v>Kyrgyzstan</c:v>
                </c:pt>
                <c:pt idx="5">
                  <c:v>Turkmenistan</c:v>
                </c:pt>
              </c:strCache>
            </c:strRef>
          </c:cat>
          <c:val>
            <c:numRef>
              <c:f>Лист1!$B$2:$B$7</c:f>
              <c:numCache>
                <c:formatCode>#\ ##0.0</c:formatCode>
                <c:ptCount val="6"/>
                <c:pt idx="0">
                  <c:v>0.846</c:v>
                </c:pt>
                <c:pt idx="1">
                  <c:v>4.111</c:v>
                </c:pt>
                <c:pt idx="2">
                  <c:v>94.17</c:v>
                </c:pt>
                <c:pt idx="3">
                  <c:v>0.397</c:v>
                </c:pt>
                <c:pt idx="4">
                  <c:v>19.174</c:v>
                </c:pt>
                <c:pt idx="5">
                  <c:v>0.607</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2386871259246"/>
          <c:y val="0.844336572389578"/>
          <c:w val="0.780132494316521"/>
          <c:h val="0.130306161732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a2c66ab6-7a47-49ef-9c3d-ed78d0e881a3}"/>
      </c:ext>
    </c:extLst>
  </c:chart>
  <c:spPr>
    <a:noFill/>
    <a:ln>
      <a:noFill/>
    </a:ln>
    <a:effectLst>
      <a:softEdge rad="0"/>
    </a:effectLst>
  </c:spPr>
  <c:txPr>
    <a:bodyPr/>
    <a:lstStyle/>
    <a:p>
      <a:pPr>
        <a:defRPr lang="en-US" sz="1195" b="0" i="0" u="none" strike="noStrike" kern="1200" baseline="0">
          <a:solidFill>
            <a:schemeClr val="tx1"/>
          </a:solidFill>
          <a:latin typeface="Montserrat" panose="00000500000000000000" pitchFamily="2" charset="-52"/>
          <a:ea typeface="+mn-ea"/>
          <a:cs typeface="+mn-cs"/>
        </a:defRPr>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乌兹别克斯坦</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年</c:v>
                </c:pt>
                <c:pt idx="1">
                  <c:v>2022 年</c:v>
                </c:pt>
                <c:pt idx="2">
                  <c:v>2023 年</c:v>
                </c:pt>
                <c:pt idx="3">
                  <c:v>2024 年</c:v>
                </c:pt>
              </c:strCache>
            </c:strRef>
          </c:cat>
          <c:val>
            <c:numRef>
              <c:f>Лист1!$B$2:$B$5</c:f>
              <c:numCache>
                <c:formatCode>_-* #\ ##0.00_-;\-* #\ ##0.00_-;_-* "-"??_-;_-@_-</c:formatCode>
                <c:ptCount val="4"/>
                <c:pt idx="0">
                  <c:v>0.178</c:v>
                </c:pt>
                <c:pt idx="1">
                  <c:v>0.477</c:v>
                </c:pt>
                <c:pt idx="2">
                  <c:v>3.18</c:v>
                </c:pt>
                <c:pt idx="3">
                  <c:v>4.247</c:v>
                </c:pt>
              </c:numCache>
            </c:numRef>
          </c:val>
        </c:ser>
        <c:ser>
          <c:idx val="1"/>
          <c:order val="1"/>
          <c:tx>
            <c:strRef>
              <c:f>Лист1!$C$1</c:f>
              <c:strCache>
                <c:ptCount val="1"/>
                <c:pt idx="0">
                  <c:v>邻国</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年</c:v>
                </c:pt>
                <c:pt idx="1">
                  <c:v>2022 年</c:v>
                </c:pt>
                <c:pt idx="2">
                  <c:v>2023 年</c:v>
                </c:pt>
                <c:pt idx="3">
                  <c:v>2024 年</c:v>
                </c:pt>
              </c:strCache>
            </c:strRef>
          </c:cat>
          <c:val>
            <c:numRef>
              <c:f>Лист1!$C$2:$C$5</c:f>
              <c:numCache>
                <c:formatCode>_-* #\ ##0.00_-;\-* #\ ##0.00_-;_-* "-"??_-;_-@_-</c:formatCode>
                <c:ptCount val="4"/>
                <c:pt idx="0">
                  <c:v>81.111</c:v>
                </c:pt>
                <c:pt idx="1">
                  <c:v>82.626</c:v>
                </c:pt>
                <c:pt idx="2">
                  <c:v>70.611</c:v>
                </c:pt>
                <c:pt idx="3">
                  <c:v>76.407</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42494229569338"/>
          <c:y val="0.885487441267726"/>
          <c:w val="0.55600175471619"/>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d4a0f1a6-df35-4cae-b74d-b7aa2a6b10d8}"/>
      </c:ext>
    </c:extLst>
  </c:chart>
  <c:spPr>
    <a:noFill/>
    <a:ln>
      <a:noFill/>
    </a:ln>
    <a:effectLst/>
  </c:spPr>
  <c:txPr>
    <a:bodyPr/>
    <a:lstStyle/>
    <a:p>
      <a:pPr>
        <a:defRPr lang="ru-RU"/>
      </a:pP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乌兹别克斯坦</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Лист1!$A$3:$A$6</c:f>
              <c:strCache>
                <c:ptCount val="4"/>
                <c:pt idx="0">
                  <c:v>2022 年</c:v>
                </c:pt>
                <c:pt idx="1">
                  <c:v>2023 年</c:v>
                </c:pt>
                <c:pt idx="2">
                  <c:v>2024 年</c:v>
                </c:pt>
              </c:strCache>
            </c:strRef>
          </c:cat>
          <c:val>
            <c:numRef>
              <c:f>Лист1!$B$3:$B$6</c:f>
              <c:numCache>
                <c:formatCode>_-* #\ ##0.0_-;\-* #\ ##0.0_-;_-* "-"??_-;_-@_-</c:formatCode>
                <c:ptCount val="4"/>
                <c:pt idx="0">
                  <c:v>280.11</c:v>
                </c:pt>
                <c:pt idx="1">
                  <c:v>166.855</c:v>
                </c:pt>
                <c:pt idx="2">
                  <c:v>264.409</c:v>
                </c:pt>
              </c:numCache>
            </c:numRef>
          </c:val>
        </c:ser>
        <c:ser>
          <c:idx val="1"/>
          <c:order val="1"/>
          <c:tx>
            <c:strRef>
              <c:f>Лист1!$C$1</c:f>
              <c:strCache>
                <c:ptCount val="1"/>
                <c:pt idx="0">
                  <c:v>邻国</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Лист1!$A$3:$A$6</c:f>
              <c:strCache>
                <c:ptCount val="4"/>
                <c:pt idx="0">
                  <c:v>2022 年</c:v>
                </c:pt>
                <c:pt idx="1">
                  <c:v>2023 年</c:v>
                </c:pt>
                <c:pt idx="2">
                  <c:v>2024 年</c:v>
                </c:pt>
              </c:strCache>
            </c:strRef>
          </c:cat>
          <c:val>
            <c:numRef>
              <c:f>Лист1!$C$3:$C$6</c:f>
              <c:numCache>
                <c:formatCode>_-* #\ ##0.0_-;\-* #\ ##0.0_-;_-* "-"??_-;_-@_-</c:formatCode>
                <c:ptCount val="4"/>
                <c:pt idx="0">
                  <c:v>14.166</c:v>
                </c:pt>
                <c:pt idx="1">
                  <c:v>5.864</c:v>
                </c:pt>
                <c:pt idx="2">
                  <c:v>9.887</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80124252370356"/>
          <c:y val="0.885487548814202"/>
          <c:w val="0.435189576249764"/>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adf5ed7e-ac59-4d5a-8165-9ab1f9aa47e4}"/>
      </c:ext>
    </c:extLst>
  </c:chart>
  <c:spPr>
    <a:noFill/>
    <a:ln>
      <a:noFill/>
    </a:ln>
    <a:effectLst/>
  </c:spPr>
  <c:txPr>
    <a:bodyPr/>
    <a:lstStyle/>
    <a:p>
      <a:pPr>
        <a:defRPr lang="ru-RU"/>
      </a:pP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乌兹别克斯坦</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年</c:v>
                </c:pt>
                <c:pt idx="1">
                  <c:v>2022 年</c:v>
                </c:pt>
                <c:pt idx="2">
                  <c:v>2023 年</c:v>
                </c:pt>
                <c:pt idx="3">
                  <c:v>2024 年</c:v>
                </c:pt>
              </c:strCache>
            </c:strRef>
          </c:cat>
          <c:val>
            <c:numRef>
              <c:f>Лист1!$B$2:$B$5</c:f>
              <c:numCache>
                <c:formatCode>_-* #\ ##0.0_-;\-* #\ ##0.0_-;_-* "-"??_-;_-@_-</c:formatCode>
                <c:ptCount val="4"/>
                <c:pt idx="0">
                  <c:v>5.211</c:v>
                </c:pt>
                <c:pt idx="1">
                  <c:v>11.569</c:v>
                </c:pt>
                <c:pt idx="2">
                  <c:v>13.821</c:v>
                </c:pt>
                <c:pt idx="3">
                  <c:v>29.022</c:v>
                </c:pt>
              </c:numCache>
            </c:numRef>
          </c:val>
        </c:ser>
        <c:ser>
          <c:idx val="1"/>
          <c:order val="1"/>
          <c:tx>
            <c:strRef>
              <c:f>Лист1!$C$1</c:f>
              <c:strCache>
                <c:ptCount val="1"/>
                <c:pt idx="0">
                  <c:v>邻国</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年</c:v>
                </c:pt>
                <c:pt idx="1">
                  <c:v>2022 年</c:v>
                </c:pt>
                <c:pt idx="2">
                  <c:v>2023 年</c:v>
                </c:pt>
                <c:pt idx="3">
                  <c:v>2024 年</c:v>
                </c:pt>
              </c:strCache>
            </c:strRef>
          </c:cat>
          <c:val>
            <c:numRef>
              <c:f>Лист1!$C$2:$C$5</c:f>
              <c:numCache>
                <c:formatCode>_-* #\ ##0.0_-;\-* #\ ##0.0_-;_-* "-"??_-;_-@_-</c:formatCode>
                <c:ptCount val="4"/>
                <c:pt idx="0">
                  <c:v>113.87</c:v>
                </c:pt>
                <c:pt idx="1">
                  <c:v>95.092</c:v>
                </c:pt>
                <c:pt idx="2">
                  <c:v>102.506</c:v>
                </c:pt>
                <c:pt idx="3">
                  <c:v>64.605</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42494229569338"/>
          <c:y val="0.885487441267726"/>
          <c:w val="0.55600175471619"/>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cedaa723-ee34-4226-a57b-5d51dc5425a8}"/>
      </c:ext>
    </c:extLst>
  </c:chart>
  <c:spPr>
    <a:noFill/>
    <a:ln>
      <a:noFill/>
    </a:ln>
    <a:effectLst/>
  </c:spPr>
  <c:txPr>
    <a:bodyPr/>
    <a:lstStyle/>
    <a:p>
      <a:pPr>
        <a:defRPr lang="ru-RU"/>
      </a:pP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乌兹别克斯坦</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年</c:v>
                </c:pt>
                <c:pt idx="1">
                  <c:v>2022 年</c:v>
                </c:pt>
                <c:pt idx="2">
                  <c:v>2023 年</c:v>
                </c:pt>
                <c:pt idx="3">
                  <c:v>2024 年</c:v>
                </c:pt>
              </c:strCache>
            </c:strRef>
          </c:cat>
          <c:val>
            <c:numRef>
              <c:f>Лист1!$B$2:$B$5</c:f>
              <c:numCache>
                <c:formatCode>_-* #\ ##0.0_-;\-* #\ ##0.0_-;_-* "-"??_-;_-@_-</c:formatCode>
                <c:ptCount val="4"/>
                <c:pt idx="0">
                  <c:v>4.419</c:v>
                </c:pt>
                <c:pt idx="1">
                  <c:v>7.404</c:v>
                </c:pt>
                <c:pt idx="2">
                  <c:v>9.31</c:v>
                </c:pt>
                <c:pt idx="3">
                  <c:v>14.47</c:v>
                </c:pt>
              </c:numCache>
            </c:numRef>
          </c:val>
        </c:ser>
        <c:ser>
          <c:idx val="1"/>
          <c:order val="1"/>
          <c:tx>
            <c:strRef>
              <c:f>Лист1!$C$1</c:f>
              <c:strCache>
                <c:ptCount val="1"/>
                <c:pt idx="0">
                  <c:v>邻国</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年</c:v>
                </c:pt>
                <c:pt idx="1">
                  <c:v>2022 年</c:v>
                </c:pt>
                <c:pt idx="2">
                  <c:v>2023 年</c:v>
                </c:pt>
                <c:pt idx="3">
                  <c:v>2024 年</c:v>
                </c:pt>
              </c:strCache>
            </c:strRef>
          </c:cat>
          <c:val>
            <c:numRef>
              <c:f>Лист1!$C$2:$C$5</c:f>
              <c:numCache>
                <c:formatCode>_-* #\ ##0.0_-;\-* #\ ##0.0_-;_-* "-"??_-;_-@_-</c:formatCode>
                <c:ptCount val="4"/>
                <c:pt idx="0">
                  <c:v>44.435</c:v>
                </c:pt>
                <c:pt idx="1">
                  <c:v>19.668</c:v>
                </c:pt>
                <c:pt idx="2">
                  <c:v>46.85</c:v>
                </c:pt>
                <c:pt idx="3">
                  <c:v>54.401</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80124252370356"/>
          <c:y val="0.885487548814202"/>
          <c:w val="0.435189576249764"/>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0d6e8507-6c0d-4560-88f2-66fe925de67e}"/>
      </c:ext>
    </c:extLst>
  </c:chart>
  <c:spPr>
    <a:noFill/>
    <a:ln>
      <a:noFill/>
    </a:ln>
    <a:effectLst/>
  </c:spPr>
  <c:txPr>
    <a:bodyPr/>
    <a:lstStyle/>
    <a:p>
      <a:pPr>
        <a:defRPr lang="ru-RU"/>
      </a:pP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4711443556963"/>
          <c:y val="0.0908118075612761"/>
          <c:w val="0.429410157596759"/>
          <c:h val="0.87218617014888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Lbls>
            <c:dLbl>
              <c:idx val="0"/>
              <c:layout>
                <c:manualLayout>
                  <c:x val="-0.00503820255749821"/>
                  <c:y val="-0.00079006068514805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986939769302001"/>
                  <c:y val="-0.01542823079452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39986316416976"/>
                  <c:y val="-0.023459464549052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72902703936342"/>
                  <c:y val="0.01720628176156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建筑及基础设施</c:v>
                </c:pt>
                <c:pt idx="1">
                  <c:v>设备与器械</c:v>
                </c:pt>
                <c:pt idx="2">
                  <c:v>花园及其他固定资产</c:v>
                </c:pt>
                <c:pt idx="3">
                  <c:v>营运资本</c:v>
                </c:pt>
              </c:strCache>
            </c:strRef>
          </c:cat>
          <c:val>
            <c:numRef>
              <c:f>Лист1!$B$2:$B$5</c:f>
              <c:numCache>
                <c:formatCode>#\ ##0.0;[Red]\-#\ ##0.0</c:formatCode>
                <c:ptCount val="4"/>
                <c:pt idx="0">
                  <c:v>3.5</c:v>
                </c:pt>
                <c:pt idx="1">
                  <c:v>1.1</c:v>
                </c:pt>
                <c:pt idx="2">
                  <c:v>0.9</c:v>
                </c:pt>
                <c:pt idx="3" c:formatCode="#\ ##0.00;[Red]\-#\ ##0.00">
                  <c:v>0.00504762508591899</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543019710957303"/>
          <c:y val="0.0968280207305558"/>
          <c:w val="0.411703572699779"/>
          <c:h val="0.869816267742626"/>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57d6d5ae-c29a-4837-87f6-12934662e03e}"/>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356538559244"/>
          <c:y val="0.0243258410737519"/>
          <c:w val="0.558365635777006"/>
          <c:h val="0.91911747589670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Lbls>
            <c:dLbl>
              <c:idx val="0"/>
              <c:layout>
                <c:manualLayout>
                  <c:x val="0.00119163091404762"/>
                  <c:y val="0.003420480195465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524597023785083"/>
                  <c:y val="-0.023849367118776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发起人资金</c:v>
                </c:pt>
                <c:pt idx="1">
                  <c:v>投资与贷款</c:v>
                </c:pt>
              </c:strCache>
            </c:strRef>
          </c:cat>
          <c:val>
            <c:numRef>
              <c:f>Лист1!$B$2:$B$3</c:f>
              <c:numCache>
                <c:formatCode>_-* #\ ##0.0_-;\-* #\ ##0.0_-;_-* "-"??_-;_-@_-</c:formatCode>
                <c:ptCount val="2"/>
                <c:pt idx="0">
                  <c:v>0.0015</c:v>
                </c:pt>
                <c:pt idx="1">
                  <c:v>5.50354762508592</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2633859325227"/>
          <c:y val="0.178665175232968"/>
          <c:w val="0.396187614914916"/>
          <c:h val="0.535057294722238"/>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c2b5d036-2e25-424f-bcb6-8953ad54e3c8}"/>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356538559244"/>
          <c:y val="0.0243258410737519"/>
          <c:w val="0.558365635777006"/>
          <c:h val="0.91911747589670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Lbls>
            <c:dLbl>
              <c:idx val="0"/>
              <c:layout>
                <c:manualLayout>
                  <c:x val="0.00119163091404762"/>
                  <c:y val="0.003420480195465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85077417122335"/>
                  <c:y val="0.1378940024101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785199180069881"/>
                  <c:y val="0.09877988460070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8586300469888"/>
                  <c:y val="-0.016478182756420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葡萄（Rizamat）</c:v>
                </c:pt>
                <c:pt idx="1">
                  <c:v>葡萄（Kishmish）</c:v>
                </c:pt>
                <c:pt idx="2">
                  <c:v>苹果（金）</c:v>
                </c:pt>
                <c:pt idx="3">
                  <c:v>冰箱租赁</c:v>
                </c:pt>
              </c:strCache>
            </c:strRef>
          </c:cat>
          <c:val>
            <c:numRef>
              <c:f>Лист1!$B$2:$B$5</c:f>
              <c:numCache>
                <c:formatCode>_-* #\ ##0.0_-;\-* #\ ##0.0_-;_-* "-"??_-;_-@_-</c:formatCode>
                <c:ptCount val="4"/>
                <c:pt idx="0">
                  <c:v>645</c:v>
                </c:pt>
                <c:pt idx="1">
                  <c:v>70</c:v>
                </c:pt>
                <c:pt idx="2">
                  <c:v>25</c:v>
                </c:pt>
                <c:pt idx="3">
                  <c:v>437.5</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3151481878794"/>
          <c:y val="0.111658296036455"/>
          <c:w val="0.489278143358927"/>
          <c:h val="0.802866845069443"/>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7792c430-7d87-4eab-b5b3-c794e93b00e5}"/>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6282718921085"/>
          <c:y val="0.0867861972004622"/>
          <c:w val="0.368413208507011"/>
          <c:h val="0.827508941182951"/>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Pt>
            <c:idx val="4"/>
            <c:bubble3D val="0"/>
            <c:spPr>
              <a:solidFill>
                <a:srgbClr val="73B9EE"/>
              </a:solidFill>
              <a:ln w="19050">
                <a:solidFill>
                  <a:schemeClr val="lt1"/>
                </a:solidFill>
              </a:ln>
              <a:effectLst/>
            </c:spPr>
          </c:dPt>
          <c:dLbls>
            <c:dLbl>
              <c:idx val="0"/>
              <c:layout>
                <c:manualLayout>
                  <c:x val="0.0329860880494148"/>
                  <c:y val="-0.1423205500975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575571283328426"/>
                  <c:y val="-0.01079630627830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7739207673505"/>
                  <c:y val="0.01406326436130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507839841415005"/>
                  <c:y val="-0.024257590005285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482983570016283"/>
                  <c:y val="-0.1208331857890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原料与材料</c:v>
                </c:pt>
                <c:pt idx="1">
                  <c:v>能源及其他</c:v>
                </c:pt>
                <c:pt idx="2">
                  <c:v>劳动报酬</c:v>
                </c:pt>
                <c:pt idx="3">
                  <c:v>折旧</c:v>
                </c:pt>
                <c:pt idx="4">
                  <c:v>市场营销及其他</c:v>
                </c:pt>
              </c:strCache>
            </c:strRef>
          </c:cat>
          <c:val>
            <c:numRef>
              <c:f>Лист1!$B$2:$B$6</c:f>
              <c:numCache>
                <c:formatCode>#\ ##0.0;[Red]\-#\ ##0.0</c:formatCode>
                <c:ptCount val="5"/>
                <c:pt idx="0">
                  <c:v>15.142875257757</c:v>
                </c:pt>
                <c:pt idx="1">
                  <c:v>102.326666666667</c:v>
                </c:pt>
                <c:pt idx="2">
                  <c:v>161.056</c:v>
                </c:pt>
                <c:pt idx="3">
                  <c:v>546.5</c:v>
                </c:pt>
                <c:pt idx="4">
                  <c:v>17.8477143128866</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3151481878794"/>
          <c:y val="0.106193988206782"/>
          <c:w val="0.489278143358927"/>
          <c:h val="0.802866845069443"/>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3242827d-09cd-443b-ad3c-2ed7f75f625a}"/>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3667424495"/>
          <c:y val="0.0309671742745542"/>
          <c:w val="0.864393330802204"/>
          <c:h val="0.706379366728375"/>
        </c:manualLayout>
      </c:layout>
      <c:barChart>
        <c:barDir val="col"/>
        <c:grouping val="stacked"/>
        <c:varyColors val="0"/>
        <c:ser>
          <c:idx val="0"/>
          <c:order val="0"/>
          <c:tx>
            <c:strRef>
              <c:f>Лист1!$B$1</c:f>
              <c:strCache>
                <c:ptCount val="1"/>
                <c:pt idx="0">
                  <c:v>原料与材料</c:v>
                </c:pt>
              </c:strCache>
            </c:strRef>
          </c:tx>
          <c:spPr>
            <a:solidFill>
              <a:srgbClr val="00339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Лист1!$B$2:$B$11</c:f>
              <c:numCache>
                <c:formatCode>#\ ##0.0;[Red]\-#\ ##0.0</c:formatCode>
                <c:ptCount val="10"/>
                <c:pt idx="0">
                  <c:v>52.392875257757</c:v>
                </c:pt>
                <c:pt idx="1">
                  <c:v>52.392875257757</c:v>
                </c:pt>
                <c:pt idx="2">
                  <c:v>52.392875257757</c:v>
                </c:pt>
                <c:pt idx="3">
                  <c:v>52.392875257757</c:v>
                </c:pt>
                <c:pt idx="4">
                  <c:v>52.392875257757</c:v>
                </c:pt>
                <c:pt idx="5">
                  <c:v>52.392875257757</c:v>
                </c:pt>
                <c:pt idx="6">
                  <c:v>52.392875257757</c:v>
                </c:pt>
                <c:pt idx="7">
                  <c:v>52.392875257757</c:v>
                </c:pt>
                <c:pt idx="8">
                  <c:v>52.392875257757</c:v>
                </c:pt>
                <c:pt idx="9">
                  <c:v>52.392875257757</c:v>
                </c:pt>
              </c:numCache>
            </c:numRef>
          </c:val>
        </c:ser>
        <c:ser>
          <c:idx val="1"/>
          <c:order val="1"/>
          <c:tx>
            <c:strRef>
              <c:f>Лист1!$C$1</c:f>
              <c:strCache>
                <c:ptCount val="1"/>
                <c:pt idx="0">
                  <c:v>能源及其他</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Лист1!$C$2:$C$11</c:f>
              <c:numCache>
                <c:formatCode>#\ ##0.0;[Red]\-#\ ##0.0</c:formatCode>
                <c:ptCount val="10"/>
                <c:pt idx="0">
                  <c:v>65.0766666666667</c:v>
                </c:pt>
                <c:pt idx="1">
                  <c:v>65.0766666666667</c:v>
                </c:pt>
                <c:pt idx="2">
                  <c:v>65.0766666666667</c:v>
                </c:pt>
                <c:pt idx="3">
                  <c:v>65.0766666666667</c:v>
                </c:pt>
                <c:pt idx="4">
                  <c:v>65.0766666666667</c:v>
                </c:pt>
                <c:pt idx="5">
                  <c:v>65.0766666666667</c:v>
                </c:pt>
                <c:pt idx="6">
                  <c:v>65.0766666666667</c:v>
                </c:pt>
                <c:pt idx="7">
                  <c:v>65.0766666666667</c:v>
                </c:pt>
                <c:pt idx="8">
                  <c:v>65.0766666666667</c:v>
                </c:pt>
                <c:pt idx="9">
                  <c:v>65.0766666666667</c:v>
                </c:pt>
              </c:numCache>
            </c:numRef>
          </c:val>
        </c:ser>
        <c:ser>
          <c:idx val="2"/>
          <c:order val="2"/>
          <c:tx>
            <c:strRef>
              <c:f>Лист1!$D$1</c:f>
              <c:strCache>
                <c:ptCount val="1"/>
                <c:pt idx="0">
                  <c:v>劳动报酬</c:v>
                </c:pt>
              </c:strCache>
            </c:strRef>
          </c:tx>
          <c:spPr>
            <a:solidFill>
              <a:srgbClr val="5494D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Лист1!$D$2:$D$11</c:f>
              <c:numCache>
                <c:formatCode>#\ ##0.0;[Red]\-#\ ##0.0</c:formatCode>
                <c:ptCount val="10"/>
                <c:pt idx="0">
                  <c:v>161.056</c:v>
                </c:pt>
                <c:pt idx="1">
                  <c:v>161.056</c:v>
                </c:pt>
                <c:pt idx="2">
                  <c:v>161.056</c:v>
                </c:pt>
                <c:pt idx="3">
                  <c:v>161.056</c:v>
                </c:pt>
                <c:pt idx="4">
                  <c:v>161.056</c:v>
                </c:pt>
                <c:pt idx="5">
                  <c:v>161.056</c:v>
                </c:pt>
                <c:pt idx="6">
                  <c:v>161.056</c:v>
                </c:pt>
                <c:pt idx="7">
                  <c:v>161.056</c:v>
                </c:pt>
                <c:pt idx="8">
                  <c:v>161.056</c:v>
                </c:pt>
                <c:pt idx="9">
                  <c:v>161.056</c:v>
                </c:pt>
              </c:numCache>
            </c:numRef>
          </c:val>
        </c:ser>
        <c:ser>
          <c:idx val="3"/>
          <c:order val="3"/>
          <c:tx>
            <c:strRef>
              <c:f>Лист1!$E$1</c:f>
              <c:strCache>
                <c:ptCount val="1"/>
                <c:pt idx="0">
                  <c:v>折旧</c:v>
                </c:pt>
              </c:strCache>
            </c:strRef>
          </c:tx>
          <c:spPr>
            <a:solidFill>
              <a:srgbClr val="86CEFA"/>
            </a:solidFill>
            <a:ln>
              <a:noFill/>
            </a:ln>
            <a:effectLst/>
          </c:spPr>
          <c:invertIfNegative val="0"/>
          <c:dLbls>
            <c:dLbl>
              <c:idx val="0"/>
              <c:layout>
                <c:manualLayout>
                  <c:x val="0"/>
                  <c:y val="-0.0035420196484475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035420196484475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313361484148e-16"/>
                  <c:y val="-0.00354201964844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7313361484148e-16"/>
                  <c:y val="-0.00354201964844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71804790227698"/>
                  <c:y val="0.040344026084058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Лист1!$E$2:$E$11</c:f>
              <c:numCache>
                <c:formatCode>#\ ##0.0;[Red]\-#\ ##0.0</c:formatCode>
                <c:ptCount val="10"/>
                <c:pt idx="0">
                  <c:v>546.5</c:v>
                </c:pt>
                <c:pt idx="1">
                  <c:v>546.5</c:v>
                </c:pt>
                <c:pt idx="2">
                  <c:v>546.5</c:v>
                </c:pt>
                <c:pt idx="3">
                  <c:v>546.5</c:v>
                </c:pt>
                <c:pt idx="4">
                  <c:v>546.5</c:v>
                </c:pt>
                <c:pt idx="5">
                  <c:v>391.5</c:v>
                </c:pt>
                <c:pt idx="6">
                  <c:v>341.5</c:v>
                </c:pt>
                <c:pt idx="7">
                  <c:v>191.5</c:v>
                </c:pt>
                <c:pt idx="8">
                  <c:v>191.5</c:v>
                </c:pt>
                <c:pt idx="9">
                  <c:v>191.5</c:v>
                </c:pt>
              </c:numCache>
            </c:numRef>
          </c:val>
        </c:ser>
        <c:ser>
          <c:idx val="4"/>
          <c:order val="4"/>
          <c:tx>
            <c:strRef>
              <c:f>Лист1!$F$1</c:f>
              <c:strCache>
                <c:ptCount val="1"/>
                <c:pt idx="0">
                  <c:v>市场营销及其他</c:v>
                </c:pt>
              </c:strCache>
            </c:strRef>
          </c:tx>
          <c:spPr>
            <a:solidFill>
              <a:schemeClr val="accent6">
                <a:lumMod val="40000"/>
                <a:lumOff val="60000"/>
              </a:schemeClr>
            </a:solidFill>
            <a:ln>
              <a:noFill/>
            </a:ln>
            <a:effectLst/>
          </c:spPr>
          <c:invertIfNegative val="0"/>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Лист1!$F$2:$F$11</c:f>
              <c:numCache>
                <c:formatCode>#\ ##0.0;[Red]\-#\ ##0.0</c:formatCode>
                <c:ptCount val="10"/>
                <c:pt idx="0">
                  <c:v>120.852955747576</c:v>
                </c:pt>
                <c:pt idx="1">
                  <c:v>186.844908557645</c:v>
                </c:pt>
                <c:pt idx="2">
                  <c:v>175.914905910312</c:v>
                </c:pt>
                <c:pt idx="3">
                  <c:v>164.984903262979</c:v>
                </c:pt>
                <c:pt idx="4">
                  <c:v>154.054900615645</c:v>
                </c:pt>
                <c:pt idx="5">
                  <c:v>173.091566620479</c:v>
                </c:pt>
                <c:pt idx="6">
                  <c:v>163.561566620479</c:v>
                </c:pt>
                <c:pt idx="7">
                  <c:v>182.064899953812</c:v>
                </c:pt>
                <c:pt idx="8">
                  <c:v>167.234899953812</c:v>
                </c:pt>
                <c:pt idx="9">
                  <c:v>163.404899953812</c:v>
                </c:pt>
              </c:numCache>
            </c:numRef>
          </c:val>
        </c:ser>
        <c:dLbls>
          <c:showLegendKey val="0"/>
          <c:showVal val="1"/>
          <c:showCatName val="0"/>
          <c:showSerName val="0"/>
          <c:showPercent val="0"/>
          <c:showBubbleSize val="0"/>
        </c:dLbls>
        <c:gapWidth val="150"/>
        <c:overlap val="100"/>
        <c:axId val="1514290112"/>
        <c:axId val="1514295936"/>
      </c:bar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 ##0.0;[Red]\-#\ ##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spPr>
        <a:noFill/>
        <a:ln>
          <a:noFill/>
        </a:ln>
        <a:effectLst/>
      </c:spPr>
    </c:plotArea>
    <c:legend>
      <c:legendPos val="b"/>
      <c:layout>
        <c:manualLayout>
          <c:xMode val="edge"/>
          <c:yMode val="edge"/>
          <c:x val="0.0223790760057738"/>
          <c:y val="0.841436746818579"/>
          <c:w val="0.962907089671476"/>
          <c:h val="0.158563253181421"/>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9e367944-7865-452d-993a-2735eb304deb}"/>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86733939147"/>
          <c:y val="0.0860761538672084"/>
          <c:w val="0.829487279721518"/>
          <c:h val="0.6779997278175"/>
        </c:manualLayout>
      </c:layout>
      <c:barChart>
        <c:barDir val="col"/>
        <c:grouping val="stacked"/>
        <c:varyColors val="0"/>
        <c:ser>
          <c:idx val="0"/>
          <c:order val="0"/>
          <c:tx>
            <c:strRef>
              <c:f>Лист1!$B$1</c:f>
              <c:strCache>
                <c:ptCount val="1"/>
                <c:pt idx="0">
                  <c:v>葡萄 (Rizamat)</c:v>
                </c:pt>
              </c:strCache>
            </c:strRef>
          </c:tx>
          <c:spPr>
            <a:solidFill>
              <a:srgbClr val="00339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2年</c:v>
                </c:pt>
                <c:pt idx="2">
                  <c:v>3年</c:v>
                </c:pt>
                <c:pt idx="3">
                  <c:v>4年</c:v>
                </c:pt>
                <c:pt idx="4">
                  <c:v>5年</c:v>
                </c:pt>
                <c:pt idx="5">
                  <c:v>6年</c:v>
                </c:pt>
                <c:pt idx="6">
                  <c:v>7年</c:v>
                </c:pt>
                <c:pt idx="7">
                  <c:v>8年</c:v>
                </c:pt>
                <c:pt idx="8">
                  <c:v>9年</c:v>
                </c:pt>
                <c:pt idx="9">
                  <c:v>10年</c:v>
                </c:pt>
              </c:strCache>
            </c:strRef>
          </c:cat>
          <c:val>
            <c:numRef>
              <c:f>Лист1!$B$2:$B$11</c:f>
              <c:numCache>
                <c:formatCode>_-* #\ ##0.00_-;\-* #\ ##0.00_-;_-* "-"??_-;_-@_-</c:formatCode>
                <c:ptCount val="10"/>
                <c:pt idx="0">
                  <c:v>0.59125</c:v>
                </c:pt>
                <c:pt idx="1">
                  <c:v>0.645</c:v>
                </c:pt>
                <c:pt idx="2">
                  <c:v>0.645</c:v>
                </c:pt>
                <c:pt idx="3">
                  <c:v>0.645</c:v>
                </c:pt>
                <c:pt idx="4">
                  <c:v>0.645</c:v>
                </c:pt>
                <c:pt idx="5">
                  <c:v>0.645</c:v>
                </c:pt>
                <c:pt idx="6">
                  <c:v>0.645</c:v>
                </c:pt>
                <c:pt idx="7">
                  <c:v>0.645</c:v>
                </c:pt>
                <c:pt idx="8">
                  <c:v>0.645</c:v>
                </c:pt>
                <c:pt idx="9">
                  <c:v>0.645</c:v>
                </c:pt>
              </c:numCache>
            </c:numRef>
          </c:val>
        </c:ser>
        <c:ser>
          <c:idx val="1"/>
          <c:order val="1"/>
          <c:tx>
            <c:strRef>
              <c:f>Лист1!$C$1</c:f>
              <c:strCache>
                <c:ptCount val="1"/>
                <c:pt idx="0">
                  <c:v>葡萄(Kishmish)</c:v>
                </c:pt>
              </c:strCache>
            </c:strRef>
          </c:tx>
          <c:spPr>
            <a:solidFill>
              <a:srgbClr val="73B9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2年</c:v>
                </c:pt>
                <c:pt idx="2">
                  <c:v>3年</c:v>
                </c:pt>
                <c:pt idx="3">
                  <c:v>4年</c:v>
                </c:pt>
                <c:pt idx="4">
                  <c:v>5年</c:v>
                </c:pt>
                <c:pt idx="5">
                  <c:v>6年</c:v>
                </c:pt>
                <c:pt idx="6">
                  <c:v>7年</c:v>
                </c:pt>
                <c:pt idx="7">
                  <c:v>8年</c:v>
                </c:pt>
                <c:pt idx="8">
                  <c:v>9年</c:v>
                </c:pt>
                <c:pt idx="9">
                  <c:v>10年</c:v>
                </c:pt>
              </c:strCache>
            </c:strRef>
          </c:cat>
          <c:val>
            <c:numRef>
              <c:f>Лист1!$C$2:$C$11</c:f>
              <c:numCache>
                <c:formatCode>_-* #\ ##0.00_-;\-* #\ ##0.00_-;_-* "-"??_-;_-@_-</c:formatCode>
                <c:ptCount val="10"/>
                <c:pt idx="0">
                  <c:v>0.0641666666666667</c:v>
                </c:pt>
                <c:pt idx="1">
                  <c:v>0.07</c:v>
                </c:pt>
                <c:pt idx="2">
                  <c:v>0.07</c:v>
                </c:pt>
                <c:pt idx="3">
                  <c:v>0.07</c:v>
                </c:pt>
                <c:pt idx="4">
                  <c:v>0.07</c:v>
                </c:pt>
                <c:pt idx="5">
                  <c:v>0.07</c:v>
                </c:pt>
                <c:pt idx="6">
                  <c:v>0.07</c:v>
                </c:pt>
                <c:pt idx="7">
                  <c:v>0.07</c:v>
                </c:pt>
                <c:pt idx="8">
                  <c:v>0.07</c:v>
                </c:pt>
                <c:pt idx="9">
                  <c:v>0.07</c:v>
                </c:pt>
              </c:numCache>
            </c:numRef>
          </c:val>
        </c:ser>
        <c:ser>
          <c:idx val="2"/>
          <c:order val="2"/>
          <c:tx>
            <c:strRef>
              <c:f>Лист1!$D$1</c:f>
              <c:strCache>
                <c:ptCount val="1"/>
                <c:pt idx="0">
                  <c:v>苹果(金色)</c:v>
                </c:pt>
              </c:strCache>
            </c:strRef>
          </c:tx>
          <c:spPr>
            <a:solidFill>
              <a:schemeClr val="accent3"/>
            </a:solidFill>
            <a:ln>
              <a:noFill/>
            </a:ln>
            <a:effectLst/>
          </c:spPr>
          <c:invertIfNegative val="0"/>
          <c:dLbls>
            <c:dLbl>
              <c:idx val="0"/>
              <c:layout>
                <c:manualLayout>
                  <c:x val="0.00528257458542966"/>
                  <c:y val="-0.030388727457082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32064364635742"/>
                  <c:y val="-0.01139577279640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2064364635742"/>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64128729271484"/>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264128729271484"/>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132064364635742"/>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924450552450185"/>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264128729271484"/>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2年</c:v>
                </c:pt>
                <c:pt idx="2">
                  <c:v>3年</c:v>
                </c:pt>
                <c:pt idx="3">
                  <c:v>4年</c:v>
                </c:pt>
                <c:pt idx="4">
                  <c:v>5年</c:v>
                </c:pt>
                <c:pt idx="5">
                  <c:v>6年</c:v>
                </c:pt>
                <c:pt idx="6">
                  <c:v>7年</c:v>
                </c:pt>
                <c:pt idx="7">
                  <c:v>8年</c:v>
                </c:pt>
                <c:pt idx="8">
                  <c:v>9年</c:v>
                </c:pt>
                <c:pt idx="9">
                  <c:v>10年</c:v>
                </c:pt>
              </c:strCache>
            </c:strRef>
          </c:cat>
          <c:val>
            <c:numRef>
              <c:f>Лист1!$D$2:$D$11</c:f>
              <c:numCache>
                <c:formatCode>_-* #\ ##0.00_-;\-* #\ ##0.00_-;_-* "-"??_-;_-@_-</c:formatCode>
                <c:ptCount val="10"/>
                <c:pt idx="0">
                  <c:v>0.0229166666666667</c:v>
                </c:pt>
                <c:pt idx="1">
                  <c:v>0.025</c:v>
                </c:pt>
                <c:pt idx="2">
                  <c:v>0.025</c:v>
                </c:pt>
                <c:pt idx="3">
                  <c:v>0.025</c:v>
                </c:pt>
                <c:pt idx="4">
                  <c:v>0.025</c:v>
                </c:pt>
                <c:pt idx="5">
                  <c:v>0.025</c:v>
                </c:pt>
                <c:pt idx="6">
                  <c:v>0.025</c:v>
                </c:pt>
                <c:pt idx="7">
                  <c:v>0.025</c:v>
                </c:pt>
                <c:pt idx="8">
                  <c:v>0.025</c:v>
                </c:pt>
                <c:pt idx="9">
                  <c:v>0.025</c:v>
                </c:pt>
              </c:numCache>
            </c:numRef>
          </c:val>
        </c:ser>
        <c:ser>
          <c:idx val="3"/>
          <c:order val="3"/>
          <c:tx>
            <c:strRef>
              <c:f>Лист1!$E$1</c:f>
              <c:strCache>
                <c:ptCount val="1"/>
                <c:pt idx="0">
                  <c:v>冰箱出租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1年</c:v>
                </c:pt>
                <c:pt idx="1">
                  <c:v>2年</c:v>
                </c:pt>
                <c:pt idx="2">
                  <c:v>3年</c:v>
                </c:pt>
                <c:pt idx="3">
                  <c:v>4年</c:v>
                </c:pt>
                <c:pt idx="4">
                  <c:v>5年</c:v>
                </c:pt>
                <c:pt idx="5">
                  <c:v>6年</c:v>
                </c:pt>
                <c:pt idx="6">
                  <c:v>7年</c:v>
                </c:pt>
                <c:pt idx="7">
                  <c:v>8年</c:v>
                </c:pt>
                <c:pt idx="8">
                  <c:v>9年</c:v>
                </c:pt>
                <c:pt idx="9">
                  <c:v>10年</c:v>
                </c:pt>
              </c:strCache>
            </c:strRef>
          </c:cat>
          <c:val>
            <c:numRef>
              <c:f>Лист1!$E$2:$E$11</c:f>
              <c:numCache>
                <c:formatCode>_-* #\ ##0.00_-;\-* #\ ##0.00_-;_-* "-"??_-;_-@_-</c:formatCode>
                <c:ptCount val="10"/>
                <c:pt idx="0">
                  <c:v>0.401041666666667</c:v>
                </c:pt>
                <c:pt idx="1">
                  <c:v>0.4375</c:v>
                </c:pt>
                <c:pt idx="2">
                  <c:v>0.4375</c:v>
                </c:pt>
                <c:pt idx="3">
                  <c:v>0.4375</c:v>
                </c:pt>
                <c:pt idx="4">
                  <c:v>0.4375</c:v>
                </c:pt>
                <c:pt idx="5">
                  <c:v>0.4375</c:v>
                </c:pt>
                <c:pt idx="6">
                  <c:v>0.4375</c:v>
                </c:pt>
                <c:pt idx="7">
                  <c:v>0.4375</c:v>
                </c:pt>
                <c:pt idx="8">
                  <c:v>0.4375</c:v>
                </c:pt>
                <c:pt idx="9">
                  <c:v>0.4375</c:v>
                </c:pt>
              </c:numCache>
            </c:numRef>
          </c:val>
        </c:ser>
        <c:dLbls>
          <c:showLegendKey val="0"/>
          <c:showVal val="1"/>
          <c:showCatName val="0"/>
          <c:showSerName val="0"/>
          <c:showPercent val="0"/>
          <c:showBubbleSize val="0"/>
        </c:dLbls>
        <c:gapWidth val="150"/>
        <c:overlap val="100"/>
        <c:axId val="1514290112"/>
        <c:axId val="1514295936"/>
      </c:bar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spPr>
        <a:noFill/>
        <a:ln>
          <a:noFill/>
        </a:ln>
        <a:effectLst/>
      </c:spPr>
    </c:plotArea>
    <c:legend>
      <c:legendPos val="b"/>
      <c:layout>
        <c:manualLayout>
          <c:xMode val="edge"/>
          <c:yMode val="edge"/>
          <c:x val="0.0757360014633148"/>
          <c:y val="0.846398143176968"/>
          <c:w val="0.916120098709274"/>
          <c:h val="0.1308103112302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3c944d05-4e62-4cf8-a083-06a8fbdecc31}"/>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Leading countries in Asia</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##0.00_-;\-* #\ ##0.00_-;_-* "-"??_-;_-@_-</c:formatCode>
                <c:ptCount val="4"/>
                <c:pt idx="0">
                  <c:v>2.433247</c:v>
                </c:pt>
                <c:pt idx="1">
                  <c:v>2.295181</c:v>
                </c:pt>
                <c:pt idx="2">
                  <c:v>2.123817</c:v>
                </c:pt>
                <c:pt idx="3">
                  <c:v>2.398265</c:v>
                </c:pt>
              </c:numCache>
            </c:numRef>
          </c:val>
        </c:ser>
        <c:ser>
          <c:idx val="1"/>
          <c:order val="1"/>
          <c:tx>
            <c:strRef>
              <c:f>Лист1!$C$1</c:f>
              <c:strCache>
                <c:ptCount val="1"/>
                <c:pt idx="0">
                  <c:v>Leading countries in Europe </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##0.00_-;\-* #\ ##0.00_-;_-* "-"??_-;_-@_-</c:formatCode>
                <c:ptCount val="4"/>
                <c:pt idx="0">
                  <c:v>0.50159</c:v>
                </c:pt>
                <c:pt idx="1">
                  <c:v>0.610295</c:v>
                </c:pt>
                <c:pt idx="2">
                  <c:v>1.770939</c:v>
                </c:pt>
                <c:pt idx="3">
                  <c:v>0.76172</c:v>
                </c:pt>
              </c:numCache>
            </c:numRef>
          </c:val>
        </c:ser>
        <c:ser>
          <c:idx val="2"/>
          <c:order val="2"/>
          <c:tx>
            <c:strRef>
              <c:f>Лист1!$D$1</c:f>
              <c:strCache>
                <c:ptCount val="1"/>
                <c:pt idx="0">
                  <c:v>Leading countries in Americas</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Лист1!$D$2:$D$5</c:f>
              <c:numCache>
                <c:formatCode>_-* #\ ##0.00_-;\-* #\ ##0.00_-;_-* "-"??_-;_-@_-</c:formatCode>
                <c:ptCount val="4"/>
                <c:pt idx="0">
                  <c:v>2.123817</c:v>
                </c:pt>
                <c:pt idx="1">
                  <c:v>1.770939</c:v>
                </c:pt>
                <c:pt idx="2">
                  <c:v>1.500393</c:v>
                </c:pt>
                <c:pt idx="3">
                  <c:v>1.696331</c:v>
                </c:pt>
              </c:numCache>
            </c:numRef>
          </c:val>
        </c:ser>
        <c:ser>
          <c:idx val="3"/>
          <c:order val="3"/>
          <c:tx>
            <c:strRef>
              <c:f>Лист1!$E$1</c:f>
              <c:strCache>
                <c:ptCount val="1"/>
                <c:pt idx="0">
                  <c:v>The other countries</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numFmt formatCode="#\ ##0.00" sourceLinked="0"/>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ln>
                      <a:noFill/>
                    </a:ln>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Лист1!$E$2:$E$5</c:f>
              <c:numCache>
                <c:formatCode>_-* #\ ##0.00_-;\-* #\ ##0.00_-;_-* "-"??_-;_-@_-</c:formatCode>
                <c:ptCount val="4"/>
                <c:pt idx="0">
                  <c:v>3.283449</c:v>
                </c:pt>
                <c:pt idx="1">
                  <c:v>3.163846</c:v>
                </c:pt>
                <c:pt idx="2">
                  <c:v>3.004617</c:v>
                </c:pt>
                <c:pt idx="3">
                  <c:v>2.692458</c:v>
                </c:pt>
              </c:numCache>
            </c:numRef>
          </c:val>
        </c:ser>
        <c:ser>
          <c:idx val="4"/>
          <c:order val="4"/>
          <c:tx>
            <c:strRef>
              <c:f>Лист1!$F$1</c:f>
              <c:strCache>
                <c:ptCount val="1"/>
                <c:pt idx="0">
                  <c:v>Столбец1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Лист1!$F$2:$F$5</c:f>
              <c:numCache>
                <c:formatCode>General</c:formatCode>
                <c:ptCount val="4"/>
              </c:numCache>
            </c:numRef>
          </c:val>
        </c:ser>
        <c:dLbls>
          <c:showLegendKey val="0"/>
          <c:showVal val="1"/>
          <c:showCatName val="0"/>
          <c:showSerName val="0"/>
          <c:showPercent val="0"/>
          <c:showBubbleSize val="0"/>
        </c:dLbls>
        <c:gapWidth val="100"/>
        <c:overlap val="-24"/>
        <c:axId val="1785239615"/>
        <c:axId val="1779327119"/>
      </c:barChart>
      <c:catAx>
        <c:axId val="178523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1" i="0" u="none" strike="noStrike" kern="1200" baseline="0">
                <a:solidFill>
                  <a:schemeClr val="bg1"/>
                </a:solidFill>
                <a:latin typeface="Sitka Small" pitchFamily="2" charset="0"/>
                <a:ea typeface="+mn-ea"/>
                <a:cs typeface="+mn-cs"/>
              </a:defRPr>
            </a:pPr>
          </a:p>
        </c:txPr>
        <c:crossAx val="1779327119"/>
        <c:crosses val="autoZero"/>
        <c:auto val="1"/>
        <c:lblAlgn val="ctr"/>
        <c:lblOffset val="100"/>
        <c:noMultiLvlLbl val="0"/>
      </c:catAx>
      <c:valAx>
        <c:axId val="1779327119"/>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1785239615"/>
        <c:crosses val="autoZero"/>
        <c:crossBetween val="between"/>
      </c:valAx>
      <c:spPr>
        <a:noFill/>
        <a:ln>
          <a:noFill/>
        </a:ln>
        <a:effectLst/>
      </c:spPr>
    </c:plotArea>
    <c:legend>
      <c:legendPos val="b"/>
      <c:legendEntry>
        <c:idx val="4"/>
        <c:delete val="1"/>
      </c:legendEntry>
      <c:layout>
        <c:manualLayout>
          <c:xMode val="edge"/>
          <c:yMode val="edge"/>
          <c:x val="0.143542733715381"/>
          <c:y val="0.893823363615098"/>
          <c:w val="0.724449859289451"/>
          <c:h val="0.10617663638490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2677d3d1-2b74-435a-9b34-0a7d0dea6c65}"/>
      </c:ext>
    </c:extLst>
  </c:chart>
  <c:spPr>
    <a:noFill/>
    <a:ln>
      <a:noFill/>
    </a:ln>
    <a:effectLst/>
  </c:spPr>
  <c:txPr>
    <a:bodyPr/>
    <a:lstStyle/>
    <a:p>
      <a:pPr>
        <a:defRPr lang="ru-RU"/>
      </a:pP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3667424495"/>
          <c:y val="0.0453489221403298"/>
          <c:w val="0.864393330802204"/>
          <c:h val="0.811986202671477"/>
        </c:manualLayout>
      </c:layout>
      <c:barChart>
        <c:barDir val="col"/>
        <c:grouping val="clustered"/>
        <c:varyColors val="0"/>
        <c:ser>
          <c:idx val="2"/>
          <c:order val="2"/>
          <c:tx>
            <c:strRef>
              <c:f>Лист1!$D$1</c:f>
              <c:strCache>
                <c:ptCount val="1"/>
                <c:pt idx="0">
                  <c:v>自有资本增长（百万美元）</c:v>
                </c:pt>
              </c:strCache>
            </c:strRef>
          </c:tx>
          <c:spPr>
            <a:solidFill>
              <a:srgbClr val="5494DA"/>
            </a:solidFill>
            <a:ln>
              <a:noFill/>
            </a:ln>
            <a:effectLst/>
          </c:spPr>
          <c:invertIfNegative val="0"/>
          <c:dLbls>
            <c:delete val="1"/>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Лист1!$D$2:$D$11</c:f>
              <c:numCache>
                <c:formatCode>#\ ##0.0;[Red]\-#\ ##0.0</c:formatCode>
                <c:ptCount val="10"/>
                <c:pt idx="0">
                  <c:v>5638.54412741392</c:v>
                </c:pt>
                <c:pt idx="1">
                  <c:v>5804.17367693185</c:v>
                </c:pt>
                <c:pt idx="2">
                  <c:v>5980.73322909712</c:v>
                </c:pt>
                <c:pt idx="3">
                  <c:v>6168.22278390971</c:v>
                </c:pt>
                <c:pt idx="4">
                  <c:v>6366.64234136964</c:v>
                </c:pt>
                <c:pt idx="5">
                  <c:v>6701.02523282474</c:v>
                </c:pt>
                <c:pt idx="6">
                  <c:v>7094.93812427984</c:v>
                </c:pt>
                <c:pt idx="7">
                  <c:v>7620.34768240161</c:v>
                </c:pt>
                <c:pt idx="8">
                  <c:v>8160.58724052337</c:v>
                </c:pt>
                <c:pt idx="9">
                  <c:v>8704.65679864513</c:v>
                </c:pt>
              </c:numCache>
            </c:numRef>
          </c:val>
        </c:ser>
        <c:dLbls>
          <c:showLegendKey val="0"/>
          <c:showVal val="0"/>
          <c:showCatName val="0"/>
          <c:showSerName val="0"/>
          <c:showPercent val="0"/>
          <c:showBubbleSize val="0"/>
        </c:dLbls>
        <c:gapWidth val="150"/>
        <c:axId val="1300686160"/>
        <c:axId val="1300680544"/>
      </c:barChart>
      <c:lineChart>
        <c:grouping val="standard"/>
        <c:varyColors val="0"/>
        <c:ser>
          <c:idx val="0"/>
          <c:order val="0"/>
          <c:tx>
            <c:strRef>
              <c:f>Лист1!$B$1</c:f>
              <c:strCache>
                <c:ptCount val="1"/>
                <c:pt idx="0">
                  <c:v>EBITDA</c:v>
                </c:pt>
              </c:strCache>
            </c:strRef>
          </c:tx>
          <c:spPr>
            <a:ln w="50800" cap="rnd">
              <a:solidFill>
                <a:schemeClr val="accent2">
                  <a:lumMod val="75000"/>
                </a:schemeClr>
              </a:solidFill>
              <a:round/>
            </a:ln>
            <a:effectLst/>
          </c:spPr>
          <c:marker>
            <c:symbol val="none"/>
          </c:marker>
          <c:dLbls>
            <c:delete val="1"/>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Лист1!$B$2:$B$11</c:f>
              <c:numCache>
                <c:formatCode>0.0%</c:formatCode>
                <c:ptCount val="10"/>
                <c:pt idx="0">
                  <c:v>0.722498065997064</c:v>
                </c:pt>
                <c:pt idx="1">
                  <c:v>0.75148918500479</c:v>
                </c:pt>
                <c:pt idx="2">
                  <c:v>0.75691138371852</c:v>
                </c:pt>
                <c:pt idx="3">
                  <c:v>0.75691138371852</c:v>
                </c:pt>
                <c:pt idx="4">
                  <c:v>0.75691138371852</c:v>
                </c:pt>
                <c:pt idx="5">
                  <c:v>0.752434910403241</c:v>
                </c:pt>
                <c:pt idx="6">
                  <c:v>0.755823146012994</c:v>
                </c:pt>
                <c:pt idx="7">
                  <c:v>0.752560662662806</c:v>
                </c:pt>
                <c:pt idx="8">
                  <c:v>0.757079234272403</c:v>
                </c:pt>
                <c:pt idx="9">
                  <c:v>0.756605809311883</c:v>
                </c:pt>
              </c:numCache>
            </c:numRef>
          </c:val>
          <c:smooth val="0"/>
        </c:ser>
        <c:ser>
          <c:idx val="1"/>
          <c:order val="1"/>
          <c:tx>
            <c:strRef>
              <c:f>Лист1!$C$1</c:f>
              <c:strCache>
                <c:ptCount val="1"/>
                <c:pt idx="0">
                  <c:v>获利能力</c:v>
                </c:pt>
              </c:strCache>
            </c:strRef>
          </c:tx>
          <c:spPr>
            <a:ln w="47625" cap="rnd">
              <a:solidFill>
                <a:srgbClr val="FF0000"/>
              </a:solidFill>
              <a:round/>
            </a:ln>
            <a:effectLst/>
          </c:spPr>
          <c:marker>
            <c:symbol val="none"/>
          </c:marker>
          <c:dLbls>
            <c:delete val="1"/>
          </c:dLbls>
          <c:cat>
            <c:strRef>
              <c:f>Лист1!$A$2:$A$11</c:f>
              <c:strCache>
                <c:ptCount val="10"/>
                <c:pt idx="0">
                  <c:v>1年</c:v>
                </c:pt>
                <c:pt idx="1">
                  <c:v>2 年</c:v>
                </c:pt>
                <c:pt idx="2">
                  <c:v>3 年</c:v>
                </c:pt>
                <c:pt idx="3">
                  <c:v>4 年</c:v>
                </c:pt>
                <c:pt idx="4">
                  <c:v>5 年</c:v>
                </c:pt>
                <c:pt idx="5">
                  <c:v>6 年</c:v>
                </c:pt>
                <c:pt idx="6">
                  <c:v>7年</c:v>
                </c:pt>
                <c:pt idx="7">
                  <c:v>8 年</c:v>
                </c:pt>
                <c:pt idx="8">
                  <c:v>9 年</c:v>
                </c:pt>
                <c:pt idx="9">
                  <c:v>10年</c:v>
                </c:pt>
              </c:strCache>
            </c:strRef>
          </c:cat>
          <c:val>
            <c:numRef>
              <c:f>Лист1!$C$2:$C$11</c:f>
              <c:numCache>
                <c:formatCode>0.0%</c:formatCode>
                <c:ptCount val="10"/>
                <c:pt idx="0">
                  <c:v>0.141134937157957</c:v>
                </c:pt>
                <c:pt idx="1">
                  <c:v>0.163686516825373</c:v>
                </c:pt>
                <c:pt idx="2">
                  <c:v>0.176393663126716</c:v>
                </c:pt>
                <c:pt idx="3">
                  <c:v>0.189381390594427</c:v>
                </c:pt>
                <c:pt idx="4">
                  <c:v>0.202659096064837</c:v>
                </c:pt>
                <c:pt idx="5">
                  <c:v>0.396603138598615</c:v>
                </c:pt>
                <c:pt idx="6">
                  <c:v>0.502704660604464</c:v>
                </c:pt>
                <c:pt idx="7">
                  <c:v>0.8057311139363</c:v>
                </c:pt>
                <c:pt idx="8">
                  <c:v>0.847753167495356</c:v>
                </c:pt>
                <c:pt idx="9">
                  <c:v>0.858925498604867</c:v>
                </c:pt>
              </c:numCache>
            </c:numRef>
          </c:val>
          <c:smooth val="0"/>
        </c:ser>
        <c:dLbls>
          <c:showLegendKey val="0"/>
          <c:showVal val="0"/>
          <c:showCatName val="0"/>
          <c:showSerName val="0"/>
          <c:showPercent val="0"/>
          <c:showBubbleSize val="0"/>
        </c:dLbls>
        <c:marker val="0"/>
        <c:smooth val="0"/>
        <c:axId val="1514290112"/>
        <c:axId val="1514295936"/>
      </c:line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catAx>
        <c:axId val="130068616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300680544"/>
        <c:crosses val="autoZero"/>
        <c:auto val="1"/>
        <c:lblAlgn val="ctr"/>
        <c:lblOffset val="100"/>
        <c:noMultiLvlLbl val="0"/>
      </c:catAx>
      <c:valAx>
        <c:axId val="1300680544"/>
        <c:scaling>
          <c:orientation val="minMax"/>
        </c:scaling>
        <c:delete val="0"/>
        <c:axPos val="r"/>
        <c:numFmt formatCode="#\ ##0.0;[Red]\-#\ ##0.0" sourceLinked="1"/>
        <c:majorTickMark val="out"/>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300686160"/>
        <c:crosses val="max"/>
        <c:crossBetween val="between"/>
      </c:valAx>
      <c:spPr>
        <a:noFill/>
        <a:ln>
          <a:noFill/>
        </a:ln>
        <a:effectLst/>
      </c:spPr>
    </c:plotArea>
    <c:legend>
      <c:legendPos val="b"/>
      <c:layout>
        <c:manualLayout>
          <c:xMode val="edge"/>
          <c:yMode val="edge"/>
          <c:x val="0.0668609559927551"/>
          <c:y val="0.883211910274333"/>
          <c:w val="0.86654805131669"/>
          <c:h val="0.104631911757795"/>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df7a5444-4cff-4f03-b47d-c6b1d9dabb62}"/>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Ведущие страны Азии </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#,##0.00_);_(* \(#,##0.00\);_(* "-"??_);_(@_)</c:formatCode>
                <c:ptCount val="4"/>
                <c:pt idx="0">
                  <c:v>1.218453</c:v>
                </c:pt>
                <c:pt idx="1">
                  <c:v>1.04391</c:v>
                </c:pt>
                <c:pt idx="2">
                  <c:v>1.156924</c:v>
                </c:pt>
                <c:pt idx="3">
                  <c:v>1.036947</c:v>
                </c:pt>
              </c:numCache>
            </c:numRef>
          </c:val>
        </c:ser>
        <c:ser>
          <c:idx val="1"/>
          <c:order val="1"/>
          <c:tx>
            <c:strRef>
              <c:f>Лист1!$C$1</c:f>
              <c:strCache>
                <c:ptCount val="1"/>
                <c:pt idx="0">
                  <c:v>Ведущие страны Европы</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#,##0.00_);_(* \(#,##0.00\);_(* "-"??_);_(@_)</c:formatCode>
                <c:ptCount val="4"/>
                <c:pt idx="0">
                  <c:v>0.8837</c:v>
                </c:pt>
                <c:pt idx="1">
                  <c:v>1.003522</c:v>
                </c:pt>
                <c:pt idx="2">
                  <c:v>1.038587</c:v>
                </c:pt>
                <c:pt idx="3">
                  <c:v>1.017216</c:v>
                </c:pt>
              </c:numCache>
            </c:numRef>
          </c:val>
        </c:ser>
        <c:ser>
          <c:idx val="2"/>
          <c:order val="2"/>
          <c:tx>
            <c:strRef>
              <c:f>Лист1!$D$1</c:f>
              <c:strCache>
                <c:ptCount val="1"/>
                <c:pt idx="0">
                  <c:v>Ведущие страны Америки</c:v>
                </c:pt>
              </c:strCache>
            </c:strRef>
          </c:tx>
          <c:spPr>
            <a:solidFill>
              <a:srgbClr val="7030A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Лист1!$D$2:$D$5</c:f>
              <c:numCache>
                <c:formatCode>_(* #,##0.00_);_(* \(#,##0.00\);_(* "-"??_);_(@_)</c:formatCode>
                <c:ptCount val="4"/>
                <c:pt idx="0">
                  <c:v>1.98829</c:v>
                </c:pt>
                <c:pt idx="1">
                  <c:v>2.077677</c:v>
                </c:pt>
                <c:pt idx="2">
                  <c:v>1.866322</c:v>
                </c:pt>
                <c:pt idx="3">
                  <c:v>1.821152</c:v>
                </c:pt>
              </c:numCache>
            </c:numRef>
          </c:val>
        </c:ser>
        <c:ser>
          <c:idx val="3"/>
          <c:order val="3"/>
          <c:tx>
            <c:strRef>
              <c:f>Лист1!$E$1</c:f>
              <c:strCache>
                <c:ptCount val="1"/>
                <c:pt idx="0">
                  <c:v>Остальные страны </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ln>
                      <a:noFill/>
                    </a:ln>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Лист1!$E$2:$E$5</c:f>
              <c:numCache>
                <c:formatCode>_(* #,##0.00_);_(* \(#,##0.00\);_(* "-"??_);_(@_)</c:formatCode>
                <c:ptCount val="4"/>
                <c:pt idx="0">
                  <c:v>1.610507</c:v>
                </c:pt>
                <c:pt idx="1">
                  <c:v>1.552797</c:v>
                </c:pt>
                <c:pt idx="2">
                  <c:v>1.599692</c:v>
                </c:pt>
                <c:pt idx="3">
                  <c:v>1.496869</c:v>
                </c:pt>
              </c:numCache>
            </c:numRef>
          </c:val>
        </c:ser>
        <c:ser>
          <c:idx val="4"/>
          <c:order val="4"/>
          <c:tx>
            <c:strRef>
              <c:f>Лист1!$F$1</c:f>
              <c:strCache>
                <c:ptCount val="1"/>
                <c:pt idx="0">
                  <c:v>Столбец1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Лист1!$F$2:$F$5</c:f>
              <c:numCache>
                <c:formatCode>General</c:formatCode>
                <c:ptCount val="4"/>
              </c:numCache>
            </c:numRef>
          </c:val>
        </c:ser>
        <c:dLbls>
          <c:showLegendKey val="0"/>
          <c:showVal val="1"/>
          <c:showCatName val="0"/>
          <c:showSerName val="0"/>
          <c:showPercent val="0"/>
          <c:showBubbleSize val="0"/>
        </c:dLbls>
        <c:gapWidth val="100"/>
        <c:overlap val="-24"/>
        <c:axId val="1785239615"/>
        <c:axId val="1779327119"/>
      </c:barChart>
      <c:catAx>
        <c:axId val="178523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1" i="0" u="none" strike="noStrike" kern="1200" baseline="0">
                <a:solidFill>
                  <a:schemeClr val="bg1"/>
                </a:solidFill>
                <a:latin typeface="Sitka Small" pitchFamily="2" charset="0"/>
                <a:ea typeface="+mn-ea"/>
                <a:cs typeface="+mn-cs"/>
              </a:defRPr>
            </a:pPr>
          </a:p>
        </c:txPr>
        <c:crossAx val="1779327119"/>
        <c:crosses val="autoZero"/>
        <c:auto val="1"/>
        <c:lblAlgn val="ctr"/>
        <c:lblOffset val="100"/>
        <c:noMultiLvlLbl val="0"/>
      </c:catAx>
      <c:valAx>
        <c:axId val="1779327119"/>
        <c:scaling>
          <c:orientation val="minMax"/>
        </c:scaling>
        <c:delete val="0"/>
        <c:axPos val="l"/>
        <c:majorGridlines>
          <c:spPr>
            <a:ln w="9525" cap="flat" cmpd="sng" algn="ctr">
              <a:solidFill>
                <a:schemeClr val="tx1">
                  <a:lumMod val="15000"/>
                  <a:lumOff val="85000"/>
                </a:schemeClr>
              </a:solidFill>
              <a:round/>
            </a:ln>
            <a:effectLst/>
          </c:spPr>
        </c:majorGridlines>
        <c:numFmt formatCode="_(* #\ ##0.00_);_(* \(#\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1785239615"/>
        <c:crosses val="autoZero"/>
        <c:crossBetween val="between"/>
      </c:valAx>
      <c:spPr>
        <a:noFill/>
        <a:ln>
          <a:noFill/>
        </a:ln>
        <a:effectLst/>
      </c:spPr>
    </c:plotArea>
    <c:legend>
      <c:legendPos val="b"/>
      <c:legendEntry>
        <c:idx val="4"/>
        <c:delete val="1"/>
      </c:legendEntry>
      <c:layout>
        <c:manualLayout>
          <c:xMode val="edge"/>
          <c:yMode val="edge"/>
          <c:x val="0.143542733715381"/>
          <c:y val="0.893823363615098"/>
          <c:w val="0.724449859289451"/>
          <c:h val="0.10617663638490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e9d055fe-3349-42ae-ae9e-2f78520e1c49}"/>
      </c:ext>
    </c:extLst>
  </c:chart>
  <c:spPr>
    <a:noFill/>
    <a:ln>
      <a:noFill/>
    </a:ln>
    <a:effectLst/>
  </c:spPr>
  <c:txPr>
    <a:bodyPr/>
    <a:lstStyle/>
    <a:p>
      <a:pPr>
        <a:defRPr lang="ru-RU"/>
      </a:pP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37359607064"/>
          <c:y val="0.132033004887221"/>
          <c:w val="0.65827174135534"/>
          <c:h val="0.585719630250458"/>
        </c:manualLayout>
      </c:layout>
      <c:doughnutChart>
        <c:varyColors val="1"/>
        <c:ser>
          <c:idx val="0"/>
          <c:order val="0"/>
          <c:tx>
            <c:strRef>
              <c:f>Лист1!$B$1</c:f>
              <c:strCache>
                <c:ptCount val="1"/>
                <c:pt idx="0">
                  <c:v>2024</c:v>
                </c:pt>
              </c:strCache>
            </c:strRef>
          </c:tx>
          <c:spPr>
            <a:effectLst>
              <a:outerShdw blurRad="50800" dist="50800" dir="5400000" sx="1000" sy="1000" algn="ctr" rotWithShape="0">
                <a:srgbClr val="000000"/>
              </a:outerShdw>
            </a:effectLst>
          </c:spPr>
          <c:explosion val="8"/>
          <c:dPt>
            <c:idx val="0"/>
            <c:bubble3D val="0"/>
            <c:spPr>
              <a:solidFill>
                <a:schemeClr val="accent1">
                  <a:lumMod val="75000"/>
                </a:schemeClr>
              </a:solidFill>
              <a:ln w="19050">
                <a:solidFill>
                  <a:schemeClr val="lt1"/>
                </a:solidFill>
              </a:ln>
              <a:effectLst>
                <a:outerShdw blurRad="50800" dist="50800" dir="5400000" sx="1000" sy="1000" algn="ctr" rotWithShape="0">
                  <a:srgbClr val="000000"/>
                </a:outerShdw>
              </a:effectLst>
            </c:spPr>
          </c:dPt>
          <c:dPt>
            <c:idx val="1"/>
            <c:bubble3D val="0"/>
            <c:spPr>
              <a:solidFill>
                <a:srgbClr val="7030A0"/>
              </a:solidFill>
              <a:ln w="19050">
                <a:solidFill>
                  <a:schemeClr val="lt1"/>
                </a:solidFill>
              </a:ln>
              <a:effectLst>
                <a:outerShdw blurRad="50800" dist="50800" dir="5400000" sx="1000" sy="1000" algn="ctr" rotWithShape="0">
                  <a:srgbClr val="000000"/>
                </a:outerShdw>
              </a:effectLst>
            </c:spPr>
          </c:dPt>
          <c:dPt>
            <c:idx val="2"/>
            <c:bubble3D val="0"/>
            <c:spPr>
              <a:solidFill>
                <a:schemeClr val="accent6">
                  <a:lumMod val="75000"/>
                </a:schemeClr>
              </a:solidFill>
              <a:ln w="19050">
                <a:solidFill>
                  <a:schemeClr val="lt1"/>
                </a:solidFill>
              </a:ln>
              <a:effectLst>
                <a:outerShdw blurRad="50800" dist="50800" dir="5400000" sx="1000" sy="1000" algn="ctr" rotWithShape="0">
                  <a:srgbClr val="000000"/>
                </a:outerShdw>
              </a:effectLst>
            </c:spPr>
          </c:dPt>
          <c:dPt>
            <c:idx val="3"/>
            <c:bubble3D val="0"/>
            <c:spPr>
              <a:solidFill>
                <a:schemeClr val="tx1"/>
              </a:solidFill>
              <a:ln w="19050">
                <a:solidFill>
                  <a:schemeClr val="lt1"/>
                </a:solidFill>
              </a:ln>
              <a:effectLst>
                <a:outerShdw blurRad="50800" dist="50800" dir="5400000" sx="1000" sy="1000" algn="ctr" rotWithShape="0">
                  <a:srgbClr val="000000"/>
                </a:outerShdw>
              </a:effectLst>
            </c:spPr>
          </c:dPt>
          <c:dPt>
            <c:idx val="4"/>
            <c:bubble3D val="0"/>
            <c:spPr>
              <a:solidFill>
                <a:srgbClr val="FF0000"/>
              </a:solidFill>
              <a:ln w="19050">
                <a:solidFill>
                  <a:schemeClr val="lt1"/>
                </a:solidFill>
              </a:ln>
              <a:effectLst>
                <a:outerShdw blurRad="50800" dist="50800" dir="5400000" sx="1000" sy="1000" algn="ctr" rotWithShape="0">
                  <a:srgbClr val="000000"/>
                </a:outerShdw>
              </a:effectLst>
            </c:spPr>
          </c:dPt>
          <c:dPt>
            <c:idx val="5"/>
            <c:bubble3D val="0"/>
            <c:spPr>
              <a:solidFill>
                <a:srgbClr val="7030A0"/>
              </a:solidFill>
              <a:ln w="19050">
                <a:solidFill>
                  <a:schemeClr val="lt1"/>
                </a:solidFill>
              </a:ln>
              <a:effectLst>
                <a:outerShdw blurRad="50800" dist="50800" dir="5400000" sx="1000" sy="1000" algn="ctr" rotWithShape="0">
                  <a:srgbClr val="000000"/>
                </a:outerShdw>
              </a:effectLst>
            </c:spPr>
          </c:dPt>
          <c:dLbls>
            <c:dLbl>
              <c:idx val="0"/>
              <c:layout>
                <c:manualLayout>
                  <c:x val="0.0679756568063382"/>
                  <c:y val="-0.1363831862356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8568703152511"/>
                  <c:y val="-0.01247715478294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18415875887992"/>
                  <c:y val="-0.03038532134685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5579918637448"/>
                  <c:y val="-0.05749051105479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23929484587496"/>
                  <c:y val="-0.08437826245420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860709739544391"/>
                  <c:y val="-0.12498867471516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bg1"/>
                    </a:solidFill>
                    <a:latin typeface="Sitka Small" pitchFamily="2" charset="0"/>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Афганистан</c:v>
                </c:pt>
                <c:pt idx="1">
                  <c:v>Узбекистан</c:v>
                </c:pt>
                <c:pt idx="2">
                  <c:v>Казахстан</c:v>
                </c:pt>
                <c:pt idx="3">
                  <c:v>Таджикистан</c:v>
                </c:pt>
                <c:pt idx="4">
                  <c:v>Кыргызстан</c:v>
                </c:pt>
                <c:pt idx="5">
                  <c:v>Туркменистан</c:v>
                </c:pt>
              </c:strCache>
            </c:strRef>
          </c:cat>
          <c:val>
            <c:numRef>
              <c:f>Лист1!$B$2:$B$7</c:f>
              <c:numCache>
                <c:formatCode>#\ ##0.0</c:formatCode>
                <c:ptCount val="6"/>
                <c:pt idx="0">
                  <c:v>0.846</c:v>
                </c:pt>
                <c:pt idx="1">
                  <c:v>4.111</c:v>
                </c:pt>
                <c:pt idx="2">
                  <c:v>94.17</c:v>
                </c:pt>
                <c:pt idx="3">
                  <c:v>0.397</c:v>
                </c:pt>
                <c:pt idx="4">
                  <c:v>19.174</c:v>
                </c:pt>
                <c:pt idx="5">
                  <c:v>0.607</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2386871259246"/>
          <c:y val="0.844336572389578"/>
          <c:w val="0.780132494316521"/>
          <c:h val="0.130306161732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a2c66ab6-7a47-49ef-9c3d-ed78d0e881a3}"/>
      </c:ext>
    </c:extLst>
  </c:chart>
  <c:spPr>
    <a:noFill/>
    <a:ln>
      <a:noFill/>
    </a:ln>
    <a:effectLst>
      <a:softEdge rad="0"/>
    </a:effectLst>
  </c:spPr>
  <c:txPr>
    <a:bodyPr/>
    <a:lstStyle/>
    <a:p>
      <a:pPr>
        <a:defRPr lang="en-US" sz="1195" b="0" i="0" u="none" strike="noStrike" kern="1200" baseline="0">
          <a:solidFill>
            <a:schemeClr val="tx1"/>
          </a:solidFill>
          <a:latin typeface="Montserrat" panose="00000500000000000000" pitchFamily="2" charset="-52"/>
          <a:ea typeface="+mn-ea"/>
          <a:cs typeface="+mn-cs"/>
        </a:defRPr>
      </a:pP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Ведущие страны Азии </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#,##0.00_);_(* \(#,##0.00\);_(* "-"??_);_(@_)</c:formatCode>
                <c:ptCount val="4"/>
                <c:pt idx="0">
                  <c:v>2.433247</c:v>
                </c:pt>
                <c:pt idx="1">
                  <c:v>2.295181</c:v>
                </c:pt>
                <c:pt idx="2">
                  <c:v>2.123817</c:v>
                </c:pt>
                <c:pt idx="3">
                  <c:v>2.398265</c:v>
                </c:pt>
              </c:numCache>
            </c:numRef>
          </c:val>
        </c:ser>
        <c:ser>
          <c:idx val="1"/>
          <c:order val="1"/>
          <c:tx>
            <c:strRef>
              <c:f>Лист1!$C$1</c:f>
              <c:strCache>
                <c:ptCount val="1"/>
                <c:pt idx="0">
                  <c:v>Ведущие страны Европы</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#,##0.00_);_(* \(#,##0.00\);_(* "-"??_);_(@_)</c:formatCode>
                <c:ptCount val="4"/>
                <c:pt idx="0">
                  <c:v>0.50159</c:v>
                </c:pt>
                <c:pt idx="1">
                  <c:v>0.610295</c:v>
                </c:pt>
                <c:pt idx="2">
                  <c:v>1.770939</c:v>
                </c:pt>
                <c:pt idx="3">
                  <c:v>0.76172</c:v>
                </c:pt>
              </c:numCache>
            </c:numRef>
          </c:val>
        </c:ser>
        <c:ser>
          <c:idx val="2"/>
          <c:order val="2"/>
          <c:tx>
            <c:strRef>
              <c:f>Лист1!$D$1</c:f>
              <c:strCache>
                <c:ptCount val="1"/>
                <c:pt idx="0">
                  <c:v>Ведущие страны Америки</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Лист1!$D$2:$D$5</c:f>
              <c:numCache>
                <c:formatCode>_(* #,##0.00_);_(* \(#,##0.00\);_(* "-"??_);_(@_)</c:formatCode>
                <c:ptCount val="4"/>
                <c:pt idx="0">
                  <c:v>2.123817</c:v>
                </c:pt>
                <c:pt idx="1">
                  <c:v>1.770939</c:v>
                </c:pt>
                <c:pt idx="2">
                  <c:v>1.500393</c:v>
                </c:pt>
                <c:pt idx="3">
                  <c:v>1.696331</c:v>
                </c:pt>
              </c:numCache>
            </c:numRef>
          </c:val>
        </c:ser>
        <c:ser>
          <c:idx val="3"/>
          <c:order val="3"/>
          <c:tx>
            <c:strRef>
              <c:f>Лист1!$E$1</c:f>
              <c:strCache>
                <c:ptCount val="1"/>
                <c:pt idx="0">
                  <c:v>Остальные страны </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ln>
                      <a:noFill/>
                    </a:ln>
                    <a:solidFill>
                      <a:schemeClr val="bg1"/>
                    </a:solidFill>
                    <a:latin typeface="Sitka Small" pitchFamily="2"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Лист1!$E$2:$E$5</c:f>
              <c:numCache>
                <c:formatCode>_(* #,##0.00_);_(* \(#,##0.00\);_(* "-"??_);_(@_)</c:formatCode>
                <c:ptCount val="4"/>
                <c:pt idx="0">
                  <c:v>3.283449</c:v>
                </c:pt>
                <c:pt idx="1">
                  <c:v>3.163846</c:v>
                </c:pt>
                <c:pt idx="2">
                  <c:v>3.004617</c:v>
                </c:pt>
                <c:pt idx="3">
                  <c:v>2.692458</c:v>
                </c:pt>
              </c:numCache>
            </c:numRef>
          </c:val>
        </c:ser>
        <c:ser>
          <c:idx val="4"/>
          <c:order val="4"/>
          <c:tx>
            <c:strRef>
              <c:f>Лист1!$F$1</c:f>
              <c:strCache>
                <c:ptCount val="1"/>
                <c:pt idx="0">
                  <c:v>Столбец1</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Лист1!$F$2:$F$5</c:f>
              <c:numCache>
                <c:formatCode>General</c:formatCode>
                <c:ptCount val="4"/>
              </c:numCache>
            </c:numRef>
          </c:val>
        </c:ser>
        <c:dLbls>
          <c:showLegendKey val="0"/>
          <c:showVal val="1"/>
          <c:showCatName val="0"/>
          <c:showSerName val="0"/>
          <c:showPercent val="0"/>
          <c:showBubbleSize val="0"/>
        </c:dLbls>
        <c:gapWidth val="100"/>
        <c:overlap val="-24"/>
        <c:axId val="1785239615"/>
        <c:axId val="1779327119"/>
      </c:barChart>
      <c:catAx>
        <c:axId val="178523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1" i="0" u="none" strike="noStrike" kern="1200" baseline="0">
                <a:solidFill>
                  <a:schemeClr val="bg1"/>
                </a:solidFill>
                <a:latin typeface="Sitka Small" pitchFamily="2" charset="0"/>
                <a:ea typeface="+mn-ea"/>
                <a:cs typeface="+mn-cs"/>
              </a:defRPr>
            </a:pPr>
          </a:p>
        </c:txPr>
        <c:crossAx val="1779327119"/>
        <c:crosses val="autoZero"/>
        <c:auto val="1"/>
        <c:lblAlgn val="ctr"/>
        <c:lblOffset val="100"/>
        <c:noMultiLvlLbl val="0"/>
      </c:catAx>
      <c:valAx>
        <c:axId val="1779327119"/>
        <c:scaling>
          <c:orientation val="minMax"/>
        </c:scaling>
        <c:delete val="0"/>
        <c:axPos val="l"/>
        <c:majorGridlines>
          <c:spPr>
            <a:ln w="9525" cap="flat" cmpd="sng" algn="ctr">
              <a:solidFill>
                <a:schemeClr val="tx1">
                  <a:lumMod val="15000"/>
                  <a:lumOff val="85000"/>
                </a:schemeClr>
              </a:solidFill>
              <a:round/>
            </a:ln>
            <a:effectLst/>
          </c:spPr>
        </c:majorGridlines>
        <c:numFmt formatCode="_(* #\ ##0.00_);_(* \(#\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1785239615"/>
        <c:crosses val="autoZero"/>
        <c:crossBetween val="between"/>
      </c:valAx>
      <c:spPr>
        <a:noFill/>
        <a:ln>
          <a:noFill/>
        </a:ln>
        <a:effectLst/>
      </c:spPr>
    </c:plotArea>
    <c:legend>
      <c:legendPos val="b"/>
      <c:legendEntry>
        <c:idx val="4"/>
        <c:delete val="1"/>
      </c:legendEntry>
      <c:layout>
        <c:manualLayout>
          <c:xMode val="edge"/>
          <c:yMode val="edge"/>
          <c:x val="0.143542733715381"/>
          <c:y val="0.893823363615098"/>
          <c:w val="0.724449859289451"/>
          <c:h val="0.10617663638490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2677d3d1-2b74-435a-9b34-0a7d0dea6c65}"/>
      </c:ext>
    </c:extLst>
  </c:chart>
  <c:spPr>
    <a:noFill/>
    <a:ln>
      <a:noFill/>
    </a:ln>
    <a:effectLst/>
  </c:spPr>
  <c:txPr>
    <a:bodyPr/>
    <a:lstStyle/>
    <a:p>
      <a:pPr>
        <a:defRPr lang="ru-RU"/>
      </a:pP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37359607064"/>
          <c:y val="0.132033004887221"/>
          <c:w val="0.65827174135534"/>
          <c:h val="0.585719630250458"/>
        </c:manualLayout>
      </c:layout>
      <c:doughnutChart>
        <c:varyColors val="1"/>
        <c:ser>
          <c:idx val="0"/>
          <c:order val="0"/>
          <c:tx>
            <c:strRef>
              <c:f>Лист1!$B$1</c:f>
              <c:strCache>
                <c:ptCount val="1"/>
                <c:pt idx="0">
                  <c:v>2024</c:v>
                </c:pt>
              </c:strCache>
            </c:strRef>
          </c:tx>
          <c:spPr>
            <a:effectLst>
              <a:outerShdw blurRad="50800" dist="50800" dir="5400000" sx="1000" sy="1000" algn="ctr" rotWithShape="0">
                <a:srgbClr val="000000"/>
              </a:outerShdw>
            </a:effectLst>
          </c:spPr>
          <c:explosion val="8"/>
          <c:dPt>
            <c:idx val="0"/>
            <c:bubble3D val="0"/>
            <c:spPr>
              <a:solidFill>
                <a:schemeClr val="accent1">
                  <a:lumMod val="75000"/>
                </a:schemeClr>
              </a:solidFill>
              <a:ln w="19050">
                <a:solidFill>
                  <a:schemeClr val="lt1"/>
                </a:solidFill>
              </a:ln>
              <a:effectLst>
                <a:outerShdw blurRad="50800" dist="50800" dir="5400000" sx="1000" sy="1000" algn="ctr" rotWithShape="0">
                  <a:srgbClr val="000000"/>
                </a:outerShdw>
              </a:effectLst>
            </c:spPr>
          </c:dPt>
          <c:dPt>
            <c:idx val="1"/>
            <c:bubble3D val="0"/>
            <c:spPr>
              <a:solidFill>
                <a:srgbClr val="7030A0"/>
              </a:solidFill>
              <a:ln w="19050">
                <a:solidFill>
                  <a:schemeClr val="lt1"/>
                </a:solidFill>
              </a:ln>
              <a:effectLst>
                <a:outerShdw blurRad="50800" dist="50800" dir="5400000" sx="1000" sy="1000" algn="ctr" rotWithShape="0">
                  <a:srgbClr val="000000"/>
                </a:outerShdw>
              </a:effectLst>
            </c:spPr>
          </c:dPt>
          <c:dPt>
            <c:idx val="2"/>
            <c:bubble3D val="0"/>
            <c:spPr>
              <a:solidFill>
                <a:schemeClr val="accent6">
                  <a:lumMod val="75000"/>
                </a:schemeClr>
              </a:solidFill>
              <a:ln w="19050">
                <a:solidFill>
                  <a:schemeClr val="lt1"/>
                </a:solidFill>
              </a:ln>
              <a:effectLst>
                <a:outerShdw blurRad="50800" dist="50800" dir="5400000" sx="1000" sy="1000" algn="ctr" rotWithShape="0">
                  <a:srgbClr val="000000"/>
                </a:outerShdw>
              </a:effectLst>
            </c:spPr>
          </c:dPt>
          <c:dPt>
            <c:idx val="3"/>
            <c:bubble3D val="0"/>
            <c:spPr>
              <a:solidFill>
                <a:schemeClr val="tx1"/>
              </a:solidFill>
              <a:ln w="19050">
                <a:solidFill>
                  <a:schemeClr val="lt1"/>
                </a:solidFill>
              </a:ln>
              <a:effectLst>
                <a:outerShdw blurRad="50800" dist="50800" dir="5400000" sx="1000" sy="1000" algn="ctr" rotWithShape="0">
                  <a:srgbClr val="000000"/>
                </a:outerShdw>
              </a:effectLst>
            </c:spPr>
          </c:dPt>
          <c:dPt>
            <c:idx val="4"/>
            <c:bubble3D val="0"/>
            <c:spPr>
              <a:solidFill>
                <a:srgbClr val="FF0000"/>
              </a:solidFill>
              <a:ln w="19050">
                <a:solidFill>
                  <a:schemeClr val="lt1"/>
                </a:solidFill>
              </a:ln>
              <a:effectLst>
                <a:outerShdw blurRad="50800" dist="50800" dir="5400000" sx="1000" sy="1000" algn="ctr" rotWithShape="0">
                  <a:srgbClr val="000000"/>
                </a:outerShdw>
              </a:effectLst>
            </c:spPr>
          </c:dPt>
          <c:dPt>
            <c:idx val="5"/>
            <c:bubble3D val="0"/>
            <c:spPr>
              <a:solidFill>
                <a:srgbClr val="7030A0"/>
              </a:solidFill>
              <a:ln w="19050">
                <a:solidFill>
                  <a:schemeClr val="lt1"/>
                </a:solidFill>
              </a:ln>
              <a:effectLst>
                <a:outerShdw blurRad="50800" dist="50800" dir="5400000" sx="1000" sy="1000" algn="ctr" rotWithShape="0">
                  <a:srgbClr val="000000"/>
                </a:outerShdw>
              </a:effectLst>
            </c:spPr>
          </c:dPt>
          <c:dLbls>
            <c:dLbl>
              <c:idx val="0"/>
              <c:layout>
                <c:manualLayout>
                  <c:x val="0.141123976433038"/>
                  <c:y val="-0.1288732399918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41380948119189"/>
                  <c:y val="0.02006594560670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8387174808977"/>
                  <c:y val="-0.03539195217603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53407666085674"/>
                  <c:y val="-0.09754355768821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620347372553121"/>
                  <c:y val="-0.129437964296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98029558832782"/>
                  <c:y val="-0.15252523420782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bg1"/>
                    </a:solidFill>
                    <a:latin typeface="Sitka Small" pitchFamily="2" charset="0"/>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Афганистан</c:v>
                </c:pt>
                <c:pt idx="1">
                  <c:v>Узбекистан</c:v>
                </c:pt>
                <c:pt idx="2">
                  <c:v>Казахстан</c:v>
                </c:pt>
                <c:pt idx="3">
                  <c:v>Таджикистан</c:v>
                </c:pt>
                <c:pt idx="4">
                  <c:v>Кыргызстан</c:v>
                </c:pt>
                <c:pt idx="5">
                  <c:v>Туркменистан</c:v>
                </c:pt>
              </c:strCache>
            </c:strRef>
          </c:cat>
          <c:val>
            <c:numRef>
              <c:f>Лист1!$B$2:$B$7</c:f>
              <c:numCache>
                <c:formatCode>#\ ##0.0</c:formatCode>
                <c:ptCount val="6"/>
                <c:pt idx="0">
                  <c:v>0.257</c:v>
                </c:pt>
                <c:pt idx="1">
                  <c:v>83.928</c:v>
                </c:pt>
                <c:pt idx="2">
                  <c:v>140.578</c:v>
                </c:pt>
                <c:pt idx="3">
                  <c:v>2.144</c:v>
                </c:pt>
                <c:pt idx="4">
                  <c:v>13.019</c:v>
                </c:pt>
                <c:pt idx="5">
                  <c:v>2.298</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2386871259246"/>
          <c:y val="0.844336572389578"/>
          <c:w val="0.780132494316521"/>
          <c:h val="0.130306161732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9fb83cad-8975-47e7-916b-9726e6f48d1c}"/>
      </c:ext>
    </c:extLst>
  </c:chart>
  <c:spPr>
    <a:noFill/>
    <a:ln>
      <a:noFill/>
    </a:ln>
    <a:effectLst>
      <a:softEdge rad="0"/>
    </a:effectLst>
  </c:spPr>
  <c:txPr>
    <a:bodyPr/>
    <a:lstStyle/>
    <a:p>
      <a:pPr>
        <a:defRPr lang="en-US" sz="1195" b="0" i="0" u="none" strike="noStrike" kern="1200" baseline="0">
          <a:solidFill>
            <a:schemeClr val="tx1"/>
          </a:solidFill>
          <a:latin typeface="Montserrat" panose="00000500000000000000" pitchFamily="2" charset="-52"/>
          <a:ea typeface="+mn-ea"/>
          <a:cs typeface="+mn-cs"/>
        </a:defRPr>
      </a:pP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Узбекистан</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#,##0.00_);_(* \(#,##0.00\);_(* "-"??_);_(@_)</c:formatCode>
                <c:ptCount val="4"/>
                <c:pt idx="0">
                  <c:v>0.178</c:v>
                </c:pt>
                <c:pt idx="1">
                  <c:v>0.477</c:v>
                </c:pt>
                <c:pt idx="2">
                  <c:v>3.18</c:v>
                </c:pt>
                <c:pt idx="3">
                  <c:v>4.247</c:v>
                </c:pt>
              </c:numCache>
            </c:numRef>
          </c:val>
        </c:ser>
        <c:ser>
          <c:idx val="1"/>
          <c:order val="1"/>
          <c:tx>
            <c:strRef>
              <c:f>Лист1!$C$1</c:f>
              <c:strCache>
                <c:ptCount val="1"/>
                <c:pt idx="0">
                  <c:v>Соседние страны</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#,##0.00_);_(* \(#,##0.00\);_(* "-"??_);_(@_)</c:formatCode>
                <c:ptCount val="4"/>
                <c:pt idx="0">
                  <c:v>81.111</c:v>
                </c:pt>
                <c:pt idx="1">
                  <c:v>82.626</c:v>
                </c:pt>
                <c:pt idx="2">
                  <c:v>70.611</c:v>
                </c:pt>
                <c:pt idx="3">
                  <c:v>76.407</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0_);_(* \(#\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42494229569338"/>
          <c:y val="0.885487441267726"/>
          <c:w val="0.55600175471619"/>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d4a0f1a6-df35-4cae-b74d-b7aa2a6b10d8}"/>
      </c:ext>
    </c:extLst>
  </c:chart>
  <c:spPr>
    <a:noFill/>
    <a:ln>
      <a:noFill/>
    </a:ln>
    <a:effectLst/>
  </c:spPr>
  <c:txPr>
    <a:bodyPr/>
    <a:lstStyle/>
    <a:p>
      <a:pPr>
        <a:defRPr lang="ru-RU"/>
      </a:pP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Узбекистан</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##0.0_-;\-* #\ ##0.0_-;_-* "-"??_-;_-@_-</c:formatCode>
                <c:ptCount val="4"/>
                <c:pt idx="0">
                  <c:v>208.483</c:v>
                </c:pt>
                <c:pt idx="1">
                  <c:v>280.11</c:v>
                </c:pt>
                <c:pt idx="2">
                  <c:v>166.855</c:v>
                </c:pt>
                <c:pt idx="3">
                  <c:v>264.409</c:v>
                </c:pt>
              </c:numCache>
            </c:numRef>
          </c:val>
        </c:ser>
        <c:ser>
          <c:idx val="1"/>
          <c:order val="1"/>
          <c:tx>
            <c:strRef>
              <c:f>Лист1!$C$1</c:f>
              <c:strCache>
                <c:ptCount val="1"/>
                <c:pt idx="0">
                  <c:v>Соседние страны</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##0.0_-;\-* #\ ##0.0_-;_-* "-"??_-;_-@_-</c:formatCode>
                <c:ptCount val="4"/>
                <c:pt idx="0">
                  <c:v>15.591</c:v>
                </c:pt>
                <c:pt idx="1">
                  <c:v>14.166</c:v>
                </c:pt>
                <c:pt idx="2">
                  <c:v>5.864</c:v>
                </c:pt>
                <c:pt idx="3">
                  <c:v>9.887</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80124252370356"/>
          <c:y val="0.885487548814202"/>
          <c:w val="0.435189576249764"/>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adf5ed7e-ac59-4d5a-8165-9ab1f9aa47e4}"/>
      </c:ext>
    </c:extLst>
  </c:chart>
  <c:spPr>
    <a:noFill/>
    <a:ln>
      <a:noFill/>
    </a:ln>
    <a:effectLst/>
  </c:spPr>
  <c:txPr>
    <a:bodyPr/>
    <a:lstStyle/>
    <a:p>
      <a:pPr>
        <a:defRPr lang="ru-RU"/>
      </a:pP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Узбекистан</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##0.0_-;\-* #\ ##0.0_-;_-* "-"??_-;_-@_-</c:formatCode>
                <c:ptCount val="4"/>
                <c:pt idx="0">
                  <c:v>5.211</c:v>
                </c:pt>
                <c:pt idx="1">
                  <c:v>11.569</c:v>
                </c:pt>
                <c:pt idx="2">
                  <c:v>13.821</c:v>
                </c:pt>
                <c:pt idx="3">
                  <c:v>29.022</c:v>
                </c:pt>
              </c:numCache>
            </c:numRef>
          </c:val>
        </c:ser>
        <c:ser>
          <c:idx val="1"/>
          <c:order val="1"/>
          <c:tx>
            <c:strRef>
              <c:f>Лист1!$C$1</c:f>
              <c:strCache>
                <c:ptCount val="1"/>
                <c:pt idx="0">
                  <c:v>Соседние страны</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##0.0_-;\-* #\ ##0.0_-;_-* "-"??_-;_-@_-</c:formatCode>
                <c:ptCount val="4"/>
                <c:pt idx="0">
                  <c:v>113.87</c:v>
                </c:pt>
                <c:pt idx="1">
                  <c:v>95.092</c:v>
                </c:pt>
                <c:pt idx="2">
                  <c:v>102.506</c:v>
                </c:pt>
                <c:pt idx="3">
                  <c:v>64.605</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42494229569338"/>
          <c:y val="0.885487441267726"/>
          <c:w val="0.55600175471619"/>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cedaa723-ee34-4226-a57b-5d51dc5425a8}"/>
      </c:ext>
    </c:extLst>
  </c:chart>
  <c:spPr>
    <a:noFill/>
    <a:ln>
      <a:noFill/>
    </a:ln>
    <a:effectLst/>
  </c:spPr>
  <c:txPr>
    <a:bodyPr/>
    <a:lstStyle/>
    <a:p>
      <a:pPr>
        <a:defRPr lang="ru-RU"/>
      </a:pP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Узбекистан</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##0.0_-;\-* #\ ##0.0_-;_-* "-"??_-;_-@_-</c:formatCode>
                <c:ptCount val="4"/>
                <c:pt idx="0">
                  <c:v>4.419</c:v>
                </c:pt>
                <c:pt idx="1">
                  <c:v>7.404</c:v>
                </c:pt>
                <c:pt idx="2">
                  <c:v>9.31</c:v>
                </c:pt>
                <c:pt idx="3">
                  <c:v>14.47</c:v>
                </c:pt>
              </c:numCache>
            </c:numRef>
          </c:val>
        </c:ser>
        <c:ser>
          <c:idx val="1"/>
          <c:order val="1"/>
          <c:tx>
            <c:strRef>
              <c:f>Лист1!$C$1</c:f>
              <c:strCache>
                <c:ptCount val="1"/>
                <c:pt idx="0">
                  <c:v>Соседние страны</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##0.0_-;\-* #\ ##0.0_-;_-* "-"??_-;_-@_-</c:formatCode>
                <c:ptCount val="4"/>
                <c:pt idx="0">
                  <c:v>44.435</c:v>
                </c:pt>
                <c:pt idx="1">
                  <c:v>19.668</c:v>
                </c:pt>
                <c:pt idx="2">
                  <c:v>46.85</c:v>
                </c:pt>
                <c:pt idx="3">
                  <c:v>54.401</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80124252370356"/>
          <c:y val="0.885487548814202"/>
          <c:w val="0.435189576249764"/>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0d6e8507-6c0d-4560-88f2-66fe925de67e}"/>
      </c:ext>
    </c:extLst>
  </c:chart>
  <c:spPr>
    <a:noFill/>
    <a:ln>
      <a:noFill/>
    </a:ln>
    <a:effectLst/>
  </c:spPr>
  <c:txPr>
    <a:bodyPr/>
    <a:lstStyle/>
    <a:p>
      <a:pPr>
        <a:defRPr lang="ru-RU"/>
      </a:pP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4711443556963"/>
          <c:y val="0.0908118075612761"/>
          <c:w val="0.429410157596759"/>
          <c:h val="0.87218617014888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Lbls>
            <c:dLbl>
              <c:idx val="0"/>
              <c:layout>
                <c:manualLayout>
                  <c:x val="-0.00503820255749821"/>
                  <c:y val="-0.00079006068514805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986939769302001"/>
                  <c:y val="-0.01542823079452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39986316416976"/>
                  <c:y val="-0.023459464549052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72902703936342"/>
                  <c:y val="0.01720628176156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Здания и инфраструктура</c:v>
                </c:pt>
                <c:pt idx="1">
                  <c:v>Оборудование и техника</c:v>
                </c:pt>
                <c:pt idx="2">
                  <c:v>Сад и прочие основные средства</c:v>
                </c:pt>
                <c:pt idx="3">
                  <c:v>Рабочий капитал</c:v>
                </c:pt>
              </c:strCache>
            </c:strRef>
          </c:cat>
          <c:val>
            <c:numRef>
              <c:f>Лист1!$B$2:$B$5</c:f>
              <c:numCache>
                <c:formatCode>#\ ##0.0;[Red]\-#\ ##0.0</c:formatCode>
                <c:ptCount val="4"/>
                <c:pt idx="0">
                  <c:v>3.5</c:v>
                </c:pt>
                <c:pt idx="1">
                  <c:v>1.1</c:v>
                </c:pt>
                <c:pt idx="2">
                  <c:v>0.9</c:v>
                </c:pt>
                <c:pt idx="3" c:formatCode="#,##0.00_);[Red]\(#,##0.00\)">
                  <c:v>0.00504762508591899</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543019710957303"/>
          <c:y val="0.0968280207305558"/>
          <c:w val="0.411703572699779"/>
          <c:h val="0.869816267742626"/>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57d6d5ae-c29a-4837-87f6-12934662e03e}"/>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37359607064"/>
          <c:y val="0.132033004887221"/>
          <c:w val="0.65827174135534"/>
          <c:h val="0.585719630250458"/>
        </c:manualLayout>
      </c:layout>
      <c:doughnutChart>
        <c:varyColors val="1"/>
        <c:ser>
          <c:idx val="0"/>
          <c:order val="0"/>
          <c:tx>
            <c:strRef>
              <c:f>Лист1!$B$1</c:f>
              <c:strCache>
                <c:ptCount val="1"/>
                <c:pt idx="0">
                  <c:v>2024</c:v>
                </c:pt>
              </c:strCache>
            </c:strRef>
          </c:tx>
          <c:spPr>
            <a:effectLst>
              <a:outerShdw blurRad="50800" dist="50800" dir="5400000" sx="1000" sy="1000" algn="ctr" rotWithShape="0">
                <a:srgbClr val="000000"/>
              </a:outerShdw>
            </a:effectLst>
          </c:spPr>
          <c:explosion val="8"/>
          <c:dPt>
            <c:idx val="0"/>
            <c:bubble3D val="0"/>
            <c:spPr>
              <a:solidFill>
                <a:schemeClr val="accent1">
                  <a:lumMod val="75000"/>
                </a:schemeClr>
              </a:solidFill>
              <a:ln w="19050">
                <a:solidFill>
                  <a:schemeClr val="lt1"/>
                </a:solidFill>
              </a:ln>
              <a:effectLst>
                <a:outerShdw blurRad="50800" dist="50800" dir="5400000" sx="1000" sy="1000" algn="ctr" rotWithShape="0">
                  <a:srgbClr val="000000"/>
                </a:outerShdw>
              </a:effectLst>
            </c:spPr>
          </c:dPt>
          <c:dPt>
            <c:idx val="1"/>
            <c:bubble3D val="0"/>
            <c:spPr>
              <a:solidFill>
                <a:srgbClr val="7030A0"/>
              </a:solidFill>
              <a:ln w="19050">
                <a:solidFill>
                  <a:schemeClr val="lt1"/>
                </a:solidFill>
              </a:ln>
              <a:effectLst>
                <a:outerShdw blurRad="50800" dist="50800" dir="5400000" sx="1000" sy="1000" algn="ctr" rotWithShape="0">
                  <a:srgbClr val="000000"/>
                </a:outerShdw>
              </a:effectLst>
            </c:spPr>
          </c:dPt>
          <c:dPt>
            <c:idx val="2"/>
            <c:bubble3D val="0"/>
            <c:spPr>
              <a:solidFill>
                <a:schemeClr val="accent6">
                  <a:lumMod val="75000"/>
                </a:schemeClr>
              </a:solidFill>
              <a:ln w="19050">
                <a:solidFill>
                  <a:schemeClr val="lt1"/>
                </a:solidFill>
              </a:ln>
              <a:effectLst>
                <a:outerShdw blurRad="50800" dist="50800" dir="5400000" sx="1000" sy="1000" algn="ctr" rotWithShape="0">
                  <a:srgbClr val="000000"/>
                </a:outerShdw>
              </a:effectLst>
            </c:spPr>
          </c:dPt>
          <c:dPt>
            <c:idx val="3"/>
            <c:bubble3D val="0"/>
            <c:spPr>
              <a:solidFill>
                <a:schemeClr val="tx1"/>
              </a:solidFill>
              <a:ln w="19050">
                <a:solidFill>
                  <a:schemeClr val="lt1"/>
                </a:solidFill>
              </a:ln>
              <a:effectLst>
                <a:outerShdw blurRad="50800" dist="50800" dir="5400000" sx="1000" sy="1000" algn="ctr" rotWithShape="0">
                  <a:srgbClr val="000000"/>
                </a:outerShdw>
              </a:effectLst>
            </c:spPr>
          </c:dPt>
          <c:dPt>
            <c:idx val="4"/>
            <c:bubble3D val="0"/>
            <c:spPr>
              <a:solidFill>
                <a:srgbClr val="FF0000"/>
              </a:solidFill>
              <a:ln w="19050">
                <a:solidFill>
                  <a:schemeClr val="lt1"/>
                </a:solidFill>
              </a:ln>
              <a:effectLst>
                <a:outerShdw blurRad="50800" dist="50800" dir="5400000" sx="1000" sy="1000" algn="ctr" rotWithShape="0">
                  <a:srgbClr val="000000"/>
                </a:outerShdw>
              </a:effectLst>
            </c:spPr>
          </c:dPt>
          <c:dPt>
            <c:idx val="5"/>
            <c:bubble3D val="0"/>
            <c:spPr>
              <a:solidFill>
                <a:srgbClr val="7030A0"/>
              </a:solidFill>
              <a:ln w="19050">
                <a:solidFill>
                  <a:schemeClr val="lt1"/>
                </a:solidFill>
              </a:ln>
              <a:effectLst>
                <a:outerShdw blurRad="50800" dist="50800" dir="5400000" sx="1000" sy="1000" algn="ctr" rotWithShape="0">
                  <a:srgbClr val="000000"/>
                </a:outerShdw>
              </a:effectLst>
            </c:spPr>
          </c:dPt>
          <c:dLbls>
            <c:dLbl>
              <c:idx val="0"/>
              <c:layout>
                <c:manualLayout>
                  <c:x val="0.141123976433038"/>
                  <c:y val="-0.1288732399918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41380948119189"/>
                  <c:y val="0.02006594560670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8387174808977"/>
                  <c:y val="-0.03539195217603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53407666085674"/>
                  <c:y val="-0.09754355768821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620347372553121"/>
                  <c:y val="-0.129437964296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98029558832782"/>
                  <c:y val="-0.15252523420782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bg1"/>
                    </a:solidFill>
                    <a:latin typeface="Sitka Small" pitchFamily="2" charset="0"/>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Аfganistan</c:v>
                </c:pt>
                <c:pt idx="1">
                  <c:v>Uzbekistan</c:v>
                </c:pt>
                <c:pt idx="2">
                  <c:v>Kazakhstan</c:v>
                </c:pt>
                <c:pt idx="3">
                  <c:v>Таjikistan</c:v>
                </c:pt>
                <c:pt idx="4">
                  <c:v>Kyrgyzstan</c:v>
                </c:pt>
                <c:pt idx="5">
                  <c:v>Тurkmenistan</c:v>
                </c:pt>
              </c:strCache>
            </c:strRef>
          </c:cat>
          <c:val>
            <c:numRef>
              <c:f>Лист1!$B$2:$B$7</c:f>
              <c:numCache>
                <c:formatCode>#\ ##0.0</c:formatCode>
                <c:ptCount val="6"/>
                <c:pt idx="0">
                  <c:v>0.257</c:v>
                </c:pt>
                <c:pt idx="1">
                  <c:v>83.928</c:v>
                </c:pt>
                <c:pt idx="2">
                  <c:v>140.578</c:v>
                </c:pt>
                <c:pt idx="3">
                  <c:v>2.144</c:v>
                </c:pt>
                <c:pt idx="4">
                  <c:v>13.019</c:v>
                </c:pt>
                <c:pt idx="5">
                  <c:v>2.298</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2386871259246"/>
          <c:y val="0.844336572389578"/>
          <c:w val="0.780132494316521"/>
          <c:h val="0.130306161732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Sitka Small" pitchFamily="2" charset="0"/>
              <a:ea typeface="+mn-ea"/>
              <a:cs typeface="+mn-cs"/>
            </a:defRPr>
          </a:pPr>
        </a:p>
      </c:txPr>
    </c:legend>
    <c:plotVisOnly val="1"/>
    <c:dispBlanksAs val="gap"/>
    <c:showDLblsOverMax val="0"/>
    <c:extLst>
      <c:ext uri="{0b15fc19-7d7d-44ad-8c2d-2c3a37ce22c3}">
        <chartProps xmlns="https://web.wps.cn/et/2018/main" chartId="{9fb83cad-8975-47e7-916b-9726e6f48d1c}"/>
      </c:ext>
    </c:extLst>
  </c:chart>
  <c:spPr>
    <a:noFill/>
    <a:ln>
      <a:noFill/>
    </a:ln>
    <a:effectLst>
      <a:softEdge rad="0"/>
    </a:effectLst>
  </c:spPr>
  <c:txPr>
    <a:bodyPr/>
    <a:lstStyle/>
    <a:p>
      <a:pPr>
        <a:defRPr lang="en-US" sz="1195" b="0" i="0" u="none" strike="noStrike" kern="1200" baseline="0">
          <a:solidFill>
            <a:schemeClr val="tx1"/>
          </a:solidFill>
          <a:latin typeface="Montserrat" panose="00000500000000000000" pitchFamily="2" charset="-52"/>
          <a:ea typeface="+mn-ea"/>
          <a:cs typeface="+mn-cs"/>
        </a:defRPr>
      </a:pP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356538559244"/>
          <c:y val="0.0243258410737519"/>
          <c:w val="0.558365635777006"/>
          <c:h val="0.91911747589670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Lbls>
            <c:dLbl>
              <c:idx val="0"/>
              <c:layout>
                <c:manualLayout>
                  <c:x val="0.00119163091404762"/>
                  <c:y val="0.003420480195465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524597023785083"/>
                  <c:y val="-0.023849367118776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Средства инициатора</c:v>
                </c:pt>
                <c:pt idx="1">
                  <c:v>Инвестиции и займы</c:v>
                </c:pt>
              </c:strCache>
            </c:strRef>
          </c:cat>
          <c:val>
            <c:numRef>
              <c:f>Лист1!$B$2:$B$3</c:f>
              <c:numCache>
                <c:formatCode>_-* #\ ##0.0_-;\-* #\ ##0.0_-;_-* "-"??_-;_-@_-</c:formatCode>
                <c:ptCount val="2"/>
                <c:pt idx="0">
                  <c:v>0.0015</c:v>
                </c:pt>
                <c:pt idx="1">
                  <c:v>5.50354762508592</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2633859325227"/>
          <c:y val="0.178665175232968"/>
          <c:w val="0.396187614914916"/>
          <c:h val="0.535057294722238"/>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c2b5d036-2e25-424f-bcb6-8953ad54e3c8}"/>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356538559244"/>
          <c:y val="0.0243258410737519"/>
          <c:w val="0.558365635777006"/>
          <c:h val="0.91911747589670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Lbls>
            <c:dLbl>
              <c:idx val="0"/>
              <c:layout>
                <c:manualLayout>
                  <c:x val="0.00119163091404762"/>
                  <c:y val="0.003420480195465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85077417122335"/>
                  <c:y val="0.1378940024101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785199180069881"/>
                  <c:y val="0.09877988460070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8586300469888"/>
                  <c:y val="-0.016478182756420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Grapes (Rizamat)</c:v>
                </c:pt>
                <c:pt idx="1">
                  <c:v>Grapes (Kishmish)</c:v>
                </c:pt>
                <c:pt idx="2">
                  <c:v>Apples (Golden)</c:v>
                </c:pt>
                <c:pt idx="3">
                  <c:v>Refrigerator rental</c:v>
                </c:pt>
              </c:strCache>
            </c:strRef>
          </c:cat>
          <c:val>
            <c:numRef>
              <c:f>Лист1!$B$2:$B$5</c:f>
              <c:numCache>
                <c:formatCode>_-* #\ ##0.0_-;\-* #\ ##0.0_-;_-* "-"??_-;_-@_-</c:formatCode>
                <c:ptCount val="4"/>
                <c:pt idx="0">
                  <c:v>645</c:v>
                </c:pt>
                <c:pt idx="1">
                  <c:v>70</c:v>
                </c:pt>
                <c:pt idx="2">
                  <c:v>25</c:v>
                </c:pt>
                <c:pt idx="3">
                  <c:v>437.5</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3151481878794"/>
          <c:y val="0.106193988206782"/>
          <c:w val="0.489278143358927"/>
          <c:h val="0.802866845069443"/>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7792c430-7d87-4eab-b5b3-c794e93b00e5}"/>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6282718921085"/>
          <c:y val="0.0867861972004622"/>
          <c:w val="0.368413208507011"/>
          <c:h val="0.827508941182951"/>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Pt>
            <c:idx val="4"/>
            <c:bubble3D val="0"/>
            <c:spPr>
              <a:solidFill>
                <a:srgbClr val="73B9EE"/>
              </a:solidFill>
              <a:ln w="19050">
                <a:solidFill>
                  <a:schemeClr val="lt1"/>
                </a:solidFill>
              </a:ln>
              <a:effectLst/>
            </c:spPr>
          </c:dPt>
          <c:dLbls>
            <c:dLbl>
              <c:idx val="0"/>
              <c:layout>
                <c:manualLayout>
                  <c:x val="0.0329860880494148"/>
                  <c:y val="-0.1423205500975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0575571283328426"/>
                  <c:y val="-0.01079630627830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47739207673505"/>
                  <c:y val="0.01406326436130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507839841415005"/>
                  <c:y val="-0.024257590005285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482983570016283"/>
                  <c:y val="-0.1208331857890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Сырье и материалы</c:v>
                </c:pt>
                <c:pt idx="1">
                  <c:v>Энергетика и прочее</c:v>
                </c:pt>
                <c:pt idx="2">
                  <c:v>Оплата труда</c:v>
                </c:pt>
                <c:pt idx="3">
                  <c:v>Амортизация</c:v>
                </c:pt>
                <c:pt idx="4">
                  <c:v>Маркетинг и прочее</c:v>
                </c:pt>
              </c:strCache>
            </c:strRef>
          </c:cat>
          <c:val>
            <c:numRef>
              <c:f>Лист1!$B$2:$B$6</c:f>
              <c:numCache>
                <c:formatCode>#\ ##0.0;[Red]\-#\ ##0.0</c:formatCode>
                <c:ptCount val="5"/>
                <c:pt idx="0">
                  <c:v>15.142875257757</c:v>
                </c:pt>
                <c:pt idx="1">
                  <c:v>102.326666666667</c:v>
                </c:pt>
                <c:pt idx="2">
                  <c:v>161.056</c:v>
                </c:pt>
                <c:pt idx="3">
                  <c:v>546.5</c:v>
                </c:pt>
                <c:pt idx="4">
                  <c:v>17.8477143128866</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493151481878794"/>
          <c:y val="0.106193988206782"/>
          <c:w val="0.489278143358927"/>
          <c:h val="0.802866845069443"/>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3242827d-09cd-443b-ad3c-2ed7f75f625a}"/>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3667424495"/>
          <c:y val="0.0309671742745542"/>
          <c:w val="0.864393330802204"/>
          <c:h val="0.706379366728375"/>
        </c:manualLayout>
      </c:layout>
      <c:barChart>
        <c:barDir val="col"/>
        <c:grouping val="stacked"/>
        <c:varyColors val="0"/>
        <c:ser>
          <c:idx val="0"/>
          <c:order val="0"/>
          <c:tx>
            <c:strRef>
              <c:f>Лист1!$B$1</c:f>
              <c:strCache>
                <c:ptCount val="1"/>
                <c:pt idx="0">
                  <c:v>Сырье и материалы</c:v>
                </c:pt>
              </c:strCache>
            </c:strRef>
          </c:tx>
          <c:spPr>
            <a:solidFill>
              <a:srgbClr val="00339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Лист1!$B$2:$B$11</c:f>
              <c:numCache>
                <c:formatCode>#\ ##0.0;[Red]\-#\ ##0.0</c:formatCode>
                <c:ptCount val="10"/>
                <c:pt idx="0">
                  <c:v>52.392875257757</c:v>
                </c:pt>
                <c:pt idx="1">
                  <c:v>52.392875257757</c:v>
                </c:pt>
                <c:pt idx="2">
                  <c:v>52.392875257757</c:v>
                </c:pt>
                <c:pt idx="3">
                  <c:v>52.392875257757</c:v>
                </c:pt>
                <c:pt idx="4">
                  <c:v>52.392875257757</c:v>
                </c:pt>
                <c:pt idx="5">
                  <c:v>52.392875257757</c:v>
                </c:pt>
                <c:pt idx="6">
                  <c:v>52.392875257757</c:v>
                </c:pt>
                <c:pt idx="7">
                  <c:v>52.392875257757</c:v>
                </c:pt>
                <c:pt idx="8">
                  <c:v>52.392875257757</c:v>
                </c:pt>
                <c:pt idx="9">
                  <c:v>52.392875257757</c:v>
                </c:pt>
              </c:numCache>
            </c:numRef>
          </c:val>
        </c:ser>
        <c:ser>
          <c:idx val="1"/>
          <c:order val="1"/>
          <c:tx>
            <c:strRef>
              <c:f>Лист1!$C$1</c:f>
              <c:strCache>
                <c:ptCount val="1"/>
                <c:pt idx="0">
                  <c:v>Энергетика и прочие</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Лист1!$C$2:$C$11</c:f>
              <c:numCache>
                <c:formatCode>#\ ##0.0;[Red]\-#\ ##0.0</c:formatCode>
                <c:ptCount val="10"/>
                <c:pt idx="0">
                  <c:v>65.0766666666667</c:v>
                </c:pt>
                <c:pt idx="1">
                  <c:v>65.0766666666667</c:v>
                </c:pt>
                <c:pt idx="2">
                  <c:v>65.0766666666667</c:v>
                </c:pt>
                <c:pt idx="3">
                  <c:v>65.0766666666667</c:v>
                </c:pt>
                <c:pt idx="4">
                  <c:v>65.0766666666667</c:v>
                </c:pt>
                <c:pt idx="5">
                  <c:v>65.0766666666667</c:v>
                </c:pt>
                <c:pt idx="6">
                  <c:v>65.0766666666667</c:v>
                </c:pt>
                <c:pt idx="7">
                  <c:v>65.0766666666667</c:v>
                </c:pt>
                <c:pt idx="8">
                  <c:v>65.0766666666667</c:v>
                </c:pt>
                <c:pt idx="9">
                  <c:v>65.0766666666667</c:v>
                </c:pt>
              </c:numCache>
            </c:numRef>
          </c:val>
        </c:ser>
        <c:ser>
          <c:idx val="2"/>
          <c:order val="2"/>
          <c:tx>
            <c:strRef>
              <c:f>Лист1!$D$1</c:f>
              <c:strCache>
                <c:ptCount val="1"/>
                <c:pt idx="0">
                  <c:v>Оплата труда</c:v>
                </c:pt>
              </c:strCache>
            </c:strRef>
          </c:tx>
          <c:spPr>
            <a:solidFill>
              <a:srgbClr val="5494D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Лист1!$D$2:$D$11</c:f>
              <c:numCache>
                <c:formatCode>#\ ##0.0;[Red]\-#\ ##0.0</c:formatCode>
                <c:ptCount val="10"/>
                <c:pt idx="0">
                  <c:v>161.056</c:v>
                </c:pt>
                <c:pt idx="1">
                  <c:v>161.056</c:v>
                </c:pt>
                <c:pt idx="2">
                  <c:v>161.056</c:v>
                </c:pt>
                <c:pt idx="3">
                  <c:v>161.056</c:v>
                </c:pt>
                <c:pt idx="4">
                  <c:v>161.056</c:v>
                </c:pt>
                <c:pt idx="5">
                  <c:v>161.056</c:v>
                </c:pt>
                <c:pt idx="6">
                  <c:v>161.056</c:v>
                </c:pt>
                <c:pt idx="7">
                  <c:v>161.056</c:v>
                </c:pt>
                <c:pt idx="8">
                  <c:v>161.056</c:v>
                </c:pt>
                <c:pt idx="9">
                  <c:v>161.056</c:v>
                </c:pt>
              </c:numCache>
            </c:numRef>
          </c:val>
        </c:ser>
        <c:ser>
          <c:idx val="3"/>
          <c:order val="3"/>
          <c:tx>
            <c:strRef>
              <c:f>Лист1!$E$1</c:f>
              <c:strCache>
                <c:ptCount val="1"/>
                <c:pt idx="0">
                  <c:v>Амортизация</c:v>
                </c:pt>
              </c:strCache>
            </c:strRef>
          </c:tx>
          <c:spPr>
            <a:solidFill>
              <a:srgbClr val="86CEFA"/>
            </a:solidFill>
            <a:ln>
              <a:noFill/>
            </a:ln>
            <a:effectLst/>
          </c:spPr>
          <c:invertIfNegative val="0"/>
          <c:dLbls>
            <c:dLbl>
              <c:idx val="0"/>
              <c:layout>
                <c:manualLayout>
                  <c:x val="0"/>
                  <c:y val="-0.0035420196484475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035420196484475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313361484148e-16"/>
                  <c:y val="-0.00354201964844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7313361484148e-16"/>
                  <c:y val="-0.00354201964844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71804790227698"/>
                  <c:y val="0.040344026084058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Лист1!$E$2:$E$11</c:f>
              <c:numCache>
                <c:formatCode>#\ ##0.0;[Red]\-#\ ##0.0</c:formatCode>
                <c:ptCount val="10"/>
                <c:pt idx="0">
                  <c:v>546.5</c:v>
                </c:pt>
                <c:pt idx="1">
                  <c:v>546.5</c:v>
                </c:pt>
                <c:pt idx="2">
                  <c:v>546.5</c:v>
                </c:pt>
                <c:pt idx="3">
                  <c:v>546.5</c:v>
                </c:pt>
                <c:pt idx="4">
                  <c:v>546.5</c:v>
                </c:pt>
                <c:pt idx="5">
                  <c:v>391.5</c:v>
                </c:pt>
                <c:pt idx="6">
                  <c:v>341.5</c:v>
                </c:pt>
                <c:pt idx="7">
                  <c:v>191.5</c:v>
                </c:pt>
                <c:pt idx="8">
                  <c:v>191.5</c:v>
                </c:pt>
                <c:pt idx="9">
                  <c:v>191.5</c:v>
                </c:pt>
              </c:numCache>
            </c:numRef>
          </c:val>
        </c:ser>
        <c:ser>
          <c:idx val="4"/>
          <c:order val="4"/>
          <c:tx>
            <c:strRef>
              <c:f>Лист1!$F$1</c:f>
              <c:strCache>
                <c:ptCount val="1"/>
                <c:pt idx="0">
                  <c:v>Маркетинг и прочее</c:v>
                </c:pt>
              </c:strCache>
            </c:strRef>
          </c:tx>
          <c:spPr>
            <a:solidFill>
              <a:schemeClr val="accent6">
                <a:lumMod val="40000"/>
                <a:lumOff val="60000"/>
              </a:schemeClr>
            </a:solidFill>
            <a:ln>
              <a:noFill/>
            </a:ln>
            <a:effectLst/>
          </c:spPr>
          <c:invertIfNegative val="0"/>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Лист1!$F$2:$F$11</c:f>
              <c:numCache>
                <c:formatCode>#\ ##0.0;[Red]\-#\ ##0.0</c:formatCode>
                <c:ptCount val="10"/>
                <c:pt idx="0">
                  <c:v>120.852955747576</c:v>
                </c:pt>
                <c:pt idx="1">
                  <c:v>186.844908557645</c:v>
                </c:pt>
                <c:pt idx="2">
                  <c:v>175.914905910312</c:v>
                </c:pt>
                <c:pt idx="3">
                  <c:v>164.984903262979</c:v>
                </c:pt>
                <c:pt idx="4">
                  <c:v>154.054900615645</c:v>
                </c:pt>
                <c:pt idx="5">
                  <c:v>173.091566620479</c:v>
                </c:pt>
                <c:pt idx="6">
                  <c:v>163.561566620479</c:v>
                </c:pt>
                <c:pt idx="7">
                  <c:v>182.064899953812</c:v>
                </c:pt>
                <c:pt idx="8">
                  <c:v>167.234899953812</c:v>
                </c:pt>
                <c:pt idx="9">
                  <c:v>163.404899953812</c:v>
                </c:pt>
              </c:numCache>
            </c:numRef>
          </c:val>
        </c:ser>
        <c:dLbls>
          <c:showLegendKey val="0"/>
          <c:showVal val="1"/>
          <c:showCatName val="0"/>
          <c:showSerName val="0"/>
          <c:showPercent val="0"/>
          <c:showBubbleSize val="0"/>
        </c:dLbls>
        <c:gapWidth val="150"/>
        <c:overlap val="100"/>
        <c:axId val="1514290112"/>
        <c:axId val="1514295936"/>
      </c:bar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 ##0.0;[Red]\-#\ ##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spPr>
        <a:noFill/>
        <a:ln>
          <a:noFill/>
        </a:ln>
        <a:effectLst/>
      </c:spPr>
    </c:plotArea>
    <c:legend>
      <c:legendPos val="b"/>
      <c:layout>
        <c:manualLayout>
          <c:xMode val="edge"/>
          <c:yMode val="edge"/>
          <c:x val="0.0223790760057738"/>
          <c:y val="0.841436746818579"/>
          <c:w val="0.962907089671476"/>
          <c:h val="0.158563253181421"/>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9e367944-7865-452d-993a-2735eb304deb}"/>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86733939147"/>
          <c:y val="0.0860761538672084"/>
          <c:w val="0.829487279721518"/>
          <c:h val="0.6779997278175"/>
        </c:manualLayout>
      </c:layout>
      <c:barChart>
        <c:barDir val="col"/>
        <c:grouping val="stacked"/>
        <c:varyColors val="0"/>
        <c:ser>
          <c:idx val="0"/>
          <c:order val="0"/>
          <c:tx>
            <c:strRef>
              <c:f>Лист1!$B$1</c:f>
              <c:strCache>
                <c:ptCount val="1"/>
                <c:pt idx="0">
                  <c:v>Виноград (Ризамат)</c:v>
                </c:pt>
              </c:strCache>
            </c:strRef>
          </c:tx>
          <c:spPr>
            <a:solidFill>
              <a:srgbClr val="003396"/>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Лист1!$B$2:$B$11</c:f>
              <c:numCache>
                <c:formatCode>_(* #,##0.00_);_(* \(#,##0.00\);_(* "-"??_);_(@_)</c:formatCode>
                <c:ptCount val="10"/>
                <c:pt idx="0">
                  <c:v>0.59125</c:v>
                </c:pt>
                <c:pt idx="1">
                  <c:v>0.645</c:v>
                </c:pt>
                <c:pt idx="2">
                  <c:v>0.645</c:v>
                </c:pt>
                <c:pt idx="3">
                  <c:v>0.645</c:v>
                </c:pt>
                <c:pt idx="4">
                  <c:v>0.645</c:v>
                </c:pt>
                <c:pt idx="5">
                  <c:v>0.645</c:v>
                </c:pt>
                <c:pt idx="6">
                  <c:v>0.645</c:v>
                </c:pt>
                <c:pt idx="7">
                  <c:v>0.645</c:v>
                </c:pt>
                <c:pt idx="8">
                  <c:v>0.645</c:v>
                </c:pt>
                <c:pt idx="9">
                  <c:v>0.645</c:v>
                </c:pt>
              </c:numCache>
            </c:numRef>
          </c:val>
        </c:ser>
        <c:ser>
          <c:idx val="1"/>
          <c:order val="1"/>
          <c:tx>
            <c:strRef>
              <c:f>Лист1!$C$1</c:f>
              <c:strCache>
                <c:ptCount val="1"/>
                <c:pt idx="0">
                  <c:v>Виноград (Кишмиш)</c:v>
                </c:pt>
              </c:strCache>
            </c:strRef>
          </c:tx>
          <c:spPr>
            <a:solidFill>
              <a:srgbClr val="73B9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Лист1!$C$2:$C$11</c:f>
              <c:numCache>
                <c:formatCode>_(* #,##0.00_);_(* \(#,##0.00\);_(* "-"??_);_(@_)</c:formatCode>
                <c:ptCount val="10"/>
                <c:pt idx="0">
                  <c:v>0.0641666666666667</c:v>
                </c:pt>
                <c:pt idx="1">
                  <c:v>0.07</c:v>
                </c:pt>
                <c:pt idx="2">
                  <c:v>0.07</c:v>
                </c:pt>
                <c:pt idx="3">
                  <c:v>0.07</c:v>
                </c:pt>
                <c:pt idx="4">
                  <c:v>0.07</c:v>
                </c:pt>
                <c:pt idx="5">
                  <c:v>0.07</c:v>
                </c:pt>
                <c:pt idx="6">
                  <c:v>0.07</c:v>
                </c:pt>
                <c:pt idx="7">
                  <c:v>0.07</c:v>
                </c:pt>
                <c:pt idx="8">
                  <c:v>0.07</c:v>
                </c:pt>
                <c:pt idx="9">
                  <c:v>0.07</c:v>
                </c:pt>
              </c:numCache>
            </c:numRef>
          </c:val>
        </c:ser>
        <c:ser>
          <c:idx val="2"/>
          <c:order val="2"/>
          <c:tx>
            <c:strRef>
              <c:f>Лист1!$D$1</c:f>
              <c:strCache>
                <c:ptCount val="1"/>
                <c:pt idx="0">
                  <c:v>Яблоки (Золотистые)</c:v>
                </c:pt>
              </c:strCache>
            </c:strRef>
          </c:tx>
          <c:spPr>
            <a:solidFill>
              <a:schemeClr val="accent3"/>
            </a:solidFill>
            <a:ln>
              <a:noFill/>
            </a:ln>
            <a:effectLst/>
          </c:spPr>
          <c:invertIfNegative val="0"/>
          <c:dLbls>
            <c:dLbl>
              <c:idx val="0"/>
              <c:layout>
                <c:manualLayout>
                  <c:x val="0.00528257458542966"/>
                  <c:y val="-0.030388727457082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32064364635742"/>
                  <c:y val="-0.01139577279640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2064364635742"/>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264128729271484"/>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264128729271484"/>
                  <c:y val="-0.0341873183892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132064364635742"/>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924450552450185"/>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264128729271484"/>
                  <c:y val="-0.041784500253488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Лист1!$D$2:$D$11</c:f>
              <c:numCache>
                <c:formatCode>_(* #,##0.00_);_(* \(#,##0.00\);_(* "-"??_);_(@_)</c:formatCode>
                <c:ptCount val="10"/>
                <c:pt idx="0">
                  <c:v>0.0229166666666667</c:v>
                </c:pt>
                <c:pt idx="1">
                  <c:v>0.025</c:v>
                </c:pt>
                <c:pt idx="2">
                  <c:v>0.025</c:v>
                </c:pt>
                <c:pt idx="3">
                  <c:v>0.025</c:v>
                </c:pt>
                <c:pt idx="4">
                  <c:v>0.025</c:v>
                </c:pt>
                <c:pt idx="5">
                  <c:v>0.025</c:v>
                </c:pt>
                <c:pt idx="6">
                  <c:v>0.025</c:v>
                </c:pt>
                <c:pt idx="7">
                  <c:v>0.025</c:v>
                </c:pt>
                <c:pt idx="8">
                  <c:v>0.025</c:v>
                </c:pt>
                <c:pt idx="9">
                  <c:v>0.025</c:v>
                </c:pt>
              </c:numCache>
            </c:numRef>
          </c:val>
        </c:ser>
        <c:ser>
          <c:idx val="3"/>
          <c:order val="3"/>
          <c:tx>
            <c:strRef>
              <c:f>Лист1!$E$1</c:f>
              <c:strCache>
                <c:ptCount val="1"/>
                <c:pt idx="0">
                  <c:v>Аренда холодильника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bg1"/>
                    </a:solidFill>
                    <a:latin typeface="Montserrat" panose="00000500000000000000" pitchFamily="2" charset="-52"/>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Лист1!$E$2:$E$11</c:f>
              <c:numCache>
                <c:formatCode>_(* #,##0.00_);_(* \(#,##0.00\);_(* "-"??_);_(@_)</c:formatCode>
                <c:ptCount val="10"/>
                <c:pt idx="0">
                  <c:v>0.401041666666667</c:v>
                </c:pt>
                <c:pt idx="1">
                  <c:v>0.4375</c:v>
                </c:pt>
                <c:pt idx="2">
                  <c:v>0.4375</c:v>
                </c:pt>
                <c:pt idx="3">
                  <c:v>0.4375</c:v>
                </c:pt>
                <c:pt idx="4">
                  <c:v>0.4375</c:v>
                </c:pt>
                <c:pt idx="5">
                  <c:v>0.4375</c:v>
                </c:pt>
                <c:pt idx="6">
                  <c:v>0.4375</c:v>
                </c:pt>
                <c:pt idx="7">
                  <c:v>0.4375</c:v>
                </c:pt>
                <c:pt idx="8">
                  <c:v>0.4375</c:v>
                </c:pt>
                <c:pt idx="9">
                  <c:v>0.4375</c:v>
                </c:pt>
              </c:numCache>
            </c:numRef>
          </c:val>
        </c:ser>
        <c:dLbls>
          <c:showLegendKey val="0"/>
          <c:showVal val="1"/>
          <c:showCatName val="0"/>
          <c:showSerName val="0"/>
          <c:showPercent val="0"/>
          <c:showBubbleSize val="0"/>
        </c:dLbls>
        <c:gapWidth val="150"/>
        <c:overlap val="100"/>
        <c:axId val="1514290112"/>
        <c:axId val="1514295936"/>
      </c:bar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_(* #\ ##0.00_);_(* \(#\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spPr>
        <a:noFill/>
        <a:ln>
          <a:noFill/>
        </a:ln>
        <a:effectLst/>
      </c:spPr>
    </c:plotArea>
    <c:legend>
      <c:legendPos val="b"/>
      <c:layout>
        <c:manualLayout>
          <c:xMode val="edge"/>
          <c:yMode val="edge"/>
          <c:x val="0.0757360014633148"/>
          <c:y val="0.846398143176968"/>
          <c:w val="0.916120098709274"/>
          <c:h val="0.1308103112302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3c944d05-4e62-4cf8-a083-06a8fbdecc31}"/>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3667424495"/>
          <c:y val="0.0453489221403298"/>
          <c:w val="0.864393330802204"/>
          <c:h val="0.811986202671477"/>
        </c:manualLayout>
      </c:layout>
      <c:barChart>
        <c:barDir val="col"/>
        <c:grouping val="clustered"/>
        <c:varyColors val="0"/>
        <c:ser>
          <c:idx val="2"/>
          <c:order val="2"/>
          <c:tx>
            <c:strRef>
              <c:f>Лист1!$D$1</c:f>
              <c:strCache>
                <c:ptCount val="1"/>
                <c:pt idx="0">
                  <c:v>Growth of own capital (mln.$)</c:v>
                </c:pt>
              </c:strCache>
            </c:strRef>
          </c:tx>
          <c:spPr>
            <a:solidFill>
              <a:srgbClr val="5494DA"/>
            </a:solidFill>
            <a:ln>
              <a:noFill/>
            </a:ln>
            <a:effectLst/>
          </c:spPr>
          <c:invertIfNegative val="0"/>
          <c:dLbls>
            <c:delete val="1"/>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Лист1!$D$2:$D$11</c:f>
              <c:numCache>
                <c:formatCode>#\ ##0.0;[Red]\-#\ ##0.0</c:formatCode>
                <c:ptCount val="10"/>
                <c:pt idx="0">
                  <c:v>5638.54412741392</c:v>
                </c:pt>
                <c:pt idx="1">
                  <c:v>5804.17367693185</c:v>
                </c:pt>
                <c:pt idx="2">
                  <c:v>5980.73322909712</c:v>
                </c:pt>
                <c:pt idx="3">
                  <c:v>6168.22278390971</c:v>
                </c:pt>
                <c:pt idx="4">
                  <c:v>6366.64234136964</c:v>
                </c:pt>
                <c:pt idx="5">
                  <c:v>6701.02523282474</c:v>
                </c:pt>
                <c:pt idx="6">
                  <c:v>7094.93812427984</c:v>
                </c:pt>
                <c:pt idx="7">
                  <c:v>7620.34768240161</c:v>
                </c:pt>
                <c:pt idx="8">
                  <c:v>8160.58724052337</c:v>
                </c:pt>
                <c:pt idx="9">
                  <c:v>8704.65679864513</c:v>
                </c:pt>
              </c:numCache>
            </c:numRef>
          </c:val>
        </c:ser>
        <c:dLbls>
          <c:showLegendKey val="0"/>
          <c:showVal val="0"/>
          <c:showCatName val="0"/>
          <c:showSerName val="0"/>
          <c:showPercent val="0"/>
          <c:showBubbleSize val="0"/>
        </c:dLbls>
        <c:gapWidth val="150"/>
        <c:axId val="1300686160"/>
        <c:axId val="1300680544"/>
      </c:barChart>
      <c:lineChart>
        <c:grouping val="standard"/>
        <c:varyColors val="0"/>
        <c:ser>
          <c:idx val="0"/>
          <c:order val="0"/>
          <c:tx>
            <c:strRef>
              <c:f>Лист1!$B$1</c:f>
              <c:strCache>
                <c:ptCount val="1"/>
                <c:pt idx="0">
                  <c:v>EBITDA</c:v>
                </c:pt>
              </c:strCache>
            </c:strRef>
          </c:tx>
          <c:spPr>
            <a:ln w="50800" cap="rnd">
              <a:solidFill>
                <a:schemeClr val="accent2">
                  <a:lumMod val="75000"/>
                </a:schemeClr>
              </a:solidFill>
              <a:round/>
            </a:ln>
            <a:effectLst/>
          </c:spPr>
          <c:marker>
            <c:symbol val="none"/>
          </c:marker>
          <c:dLbls>
            <c:delete val="1"/>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Лист1!$B$2:$B$11</c:f>
              <c:numCache>
                <c:formatCode>0.0%</c:formatCode>
                <c:ptCount val="10"/>
                <c:pt idx="0">
                  <c:v>0.722498065997064</c:v>
                </c:pt>
                <c:pt idx="1">
                  <c:v>0.75148918500479</c:v>
                </c:pt>
                <c:pt idx="2">
                  <c:v>0.75691138371852</c:v>
                </c:pt>
                <c:pt idx="3">
                  <c:v>0.75691138371852</c:v>
                </c:pt>
                <c:pt idx="4">
                  <c:v>0.75691138371852</c:v>
                </c:pt>
                <c:pt idx="5">
                  <c:v>0.752434910403241</c:v>
                </c:pt>
                <c:pt idx="6">
                  <c:v>0.755823146012994</c:v>
                </c:pt>
                <c:pt idx="7">
                  <c:v>0.752560662662806</c:v>
                </c:pt>
                <c:pt idx="8">
                  <c:v>0.757079234272403</c:v>
                </c:pt>
                <c:pt idx="9">
                  <c:v>0.756605809311883</c:v>
                </c:pt>
              </c:numCache>
            </c:numRef>
          </c:val>
          <c:smooth val="0"/>
        </c:ser>
        <c:ser>
          <c:idx val="1"/>
          <c:order val="1"/>
          <c:tx>
            <c:strRef>
              <c:f>Лист1!$C$1</c:f>
              <c:strCache>
                <c:ptCount val="1"/>
                <c:pt idx="0">
                  <c:v>Profitability</c:v>
                </c:pt>
              </c:strCache>
            </c:strRef>
          </c:tx>
          <c:spPr>
            <a:ln w="47625" cap="rnd">
              <a:solidFill>
                <a:srgbClr val="FF0000"/>
              </a:solidFill>
              <a:round/>
            </a:ln>
            <a:effectLst/>
          </c:spPr>
          <c:marker>
            <c:symbol val="none"/>
          </c:marker>
          <c:dLbls>
            <c:delete val="1"/>
          </c:dLbls>
          <c:cat>
            <c:strRef>
              <c:f>Лист1!$A$2:$A$11</c:f>
              <c:strCache>
                <c:ptCount val="10"/>
                <c:pt idx="0">
                  <c:v>1-год</c:v>
                </c:pt>
                <c:pt idx="1">
                  <c:v>2-год</c:v>
                </c:pt>
                <c:pt idx="2">
                  <c:v>3-год</c:v>
                </c:pt>
                <c:pt idx="3">
                  <c:v>4-год</c:v>
                </c:pt>
                <c:pt idx="4">
                  <c:v>5-год</c:v>
                </c:pt>
                <c:pt idx="5">
                  <c:v>6-год</c:v>
                </c:pt>
                <c:pt idx="6">
                  <c:v>7-год</c:v>
                </c:pt>
                <c:pt idx="7">
                  <c:v>8-год</c:v>
                </c:pt>
                <c:pt idx="8">
                  <c:v>9-год</c:v>
                </c:pt>
                <c:pt idx="9">
                  <c:v>10-год</c:v>
                </c:pt>
              </c:strCache>
            </c:strRef>
          </c:cat>
          <c:val>
            <c:numRef>
              <c:f>Лист1!$C$2:$C$11</c:f>
              <c:numCache>
                <c:formatCode>0.0%</c:formatCode>
                <c:ptCount val="10"/>
                <c:pt idx="0">
                  <c:v>0.141134937157957</c:v>
                </c:pt>
                <c:pt idx="1">
                  <c:v>0.163686516825373</c:v>
                </c:pt>
                <c:pt idx="2">
                  <c:v>0.176393663126716</c:v>
                </c:pt>
                <c:pt idx="3">
                  <c:v>0.189381390594427</c:v>
                </c:pt>
                <c:pt idx="4">
                  <c:v>0.202659096064837</c:v>
                </c:pt>
                <c:pt idx="5">
                  <c:v>0.396603138598615</c:v>
                </c:pt>
                <c:pt idx="6">
                  <c:v>0.502704660604464</c:v>
                </c:pt>
                <c:pt idx="7">
                  <c:v>0.8057311139363</c:v>
                </c:pt>
                <c:pt idx="8">
                  <c:v>0.847753167495356</c:v>
                </c:pt>
                <c:pt idx="9">
                  <c:v>0.858925498604867</c:v>
                </c:pt>
              </c:numCache>
            </c:numRef>
          </c:val>
          <c:smooth val="0"/>
        </c:ser>
        <c:dLbls>
          <c:showLegendKey val="0"/>
          <c:showVal val="0"/>
          <c:showCatName val="0"/>
          <c:showSerName val="0"/>
          <c:showPercent val="0"/>
          <c:showBubbleSize val="0"/>
        </c:dLbls>
        <c:marker val="0"/>
        <c:smooth val="0"/>
        <c:axId val="1514290112"/>
        <c:axId val="1514295936"/>
      </c:lineChart>
      <c:catAx>
        <c:axId val="151429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5936"/>
        <c:crosses val="autoZero"/>
        <c:auto val="1"/>
        <c:lblAlgn val="ctr"/>
        <c:lblOffset val="100"/>
        <c:noMultiLvlLbl val="0"/>
      </c:catAx>
      <c:valAx>
        <c:axId val="1514295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514290112"/>
        <c:crosses val="autoZero"/>
        <c:crossBetween val="between"/>
      </c:valAx>
      <c:catAx>
        <c:axId val="130068616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300680544"/>
        <c:crosses val="autoZero"/>
        <c:auto val="1"/>
        <c:lblAlgn val="ctr"/>
        <c:lblOffset val="100"/>
        <c:noMultiLvlLbl val="0"/>
      </c:catAx>
      <c:valAx>
        <c:axId val="1300680544"/>
        <c:scaling>
          <c:orientation val="minMax"/>
        </c:scaling>
        <c:delete val="0"/>
        <c:axPos val="r"/>
        <c:numFmt formatCode="#\ ##0.0;[Red]\-#\ ##0.0" sourceLinked="1"/>
        <c:majorTickMark val="out"/>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crossAx val="1300686160"/>
        <c:crosses val="max"/>
        <c:crossBetween val="between"/>
      </c:valAx>
      <c:spPr>
        <a:noFill/>
        <a:ln>
          <a:noFill/>
        </a:ln>
        <a:effectLst/>
      </c:spPr>
    </c:plotArea>
    <c:legend>
      <c:legendPos val="b"/>
      <c:layout>
        <c:manualLayout>
          <c:xMode val="edge"/>
          <c:yMode val="edge"/>
          <c:x val="0.0668609559927551"/>
          <c:y val="0.883211910274333"/>
          <c:w val="0.86654805131669"/>
          <c:h val="0.104631911757795"/>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df7a5444-4cff-4f03-b47d-c6b1d9dabb62}"/>
      </c:ext>
    </c:extLst>
  </c:chart>
  <c:spPr>
    <a:noFill/>
    <a:ln>
      <a:noFill/>
    </a:ln>
    <a:effectLst/>
  </c:spPr>
  <c:txPr>
    <a:bodyPr/>
    <a:lstStyle/>
    <a:p>
      <a:pPr>
        <a:defRPr lang="ru-RU">
          <a:solidFill>
            <a:schemeClr val="bg1"/>
          </a:solidFill>
          <a:latin typeface="Montserrat" panose="00000500000000000000" pitchFamily="2" charset="-5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Uzbekistan</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##0.00_-;\-* #\ ##0.00_-;_-* "-"??_-;_-@_-</c:formatCode>
                <c:ptCount val="4"/>
                <c:pt idx="0">
                  <c:v>0.178</c:v>
                </c:pt>
                <c:pt idx="1">
                  <c:v>0.477</c:v>
                </c:pt>
                <c:pt idx="2">
                  <c:v>3.18</c:v>
                </c:pt>
                <c:pt idx="3">
                  <c:v>4.247</c:v>
                </c:pt>
              </c:numCache>
            </c:numRef>
          </c:val>
        </c:ser>
        <c:ser>
          <c:idx val="1"/>
          <c:order val="1"/>
          <c:tx>
            <c:strRef>
              <c:f>Лист1!$C$1</c:f>
              <c:strCache>
                <c:ptCount val="1"/>
                <c:pt idx="0">
                  <c:v>Neighboring countries</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##0.00_-;\-* #\ ##0.00_-;_-* "-"??_-;_-@_-</c:formatCode>
                <c:ptCount val="4"/>
                <c:pt idx="0">
                  <c:v>81.111</c:v>
                </c:pt>
                <c:pt idx="1">
                  <c:v>82.626</c:v>
                </c:pt>
                <c:pt idx="2">
                  <c:v>70.611</c:v>
                </c:pt>
                <c:pt idx="3">
                  <c:v>76.407</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0_-;\-* #\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42494229569338"/>
          <c:y val="0.885487441267726"/>
          <c:w val="0.55600175471619"/>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d4a0f1a6-df35-4cae-b74d-b7aa2a6b10d8}"/>
      </c:ext>
    </c:extLst>
  </c:chart>
  <c:spPr>
    <a:noFill/>
    <a:ln>
      <a:noFill/>
    </a:ln>
    <a:effectLst/>
  </c:spPr>
  <c:txPr>
    <a:bodyPr/>
    <a:lstStyle/>
    <a:p>
      <a:pPr>
        <a:defRPr lang="ru-RU"/>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Uzbekistan</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##0.0_-;\-* #\ ##0.0_-;_-* "-"??_-;_-@_-</c:formatCode>
                <c:ptCount val="4"/>
                <c:pt idx="0">
                  <c:v>208.483</c:v>
                </c:pt>
                <c:pt idx="1">
                  <c:v>280.11</c:v>
                </c:pt>
                <c:pt idx="2">
                  <c:v>166.855</c:v>
                </c:pt>
                <c:pt idx="3">
                  <c:v>264.409</c:v>
                </c:pt>
              </c:numCache>
            </c:numRef>
          </c:val>
        </c:ser>
        <c:ser>
          <c:idx val="1"/>
          <c:order val="1"/>
          <c:tx>
            <c:strRef>
              <c:f>Лист1!$C$1</c:f>
              <c:strCache>
                <c:ptCount val="1"/>
                <c:pt idx="0">
                  <c:v>Neighboring countries</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##0.0_-;\-* #\ ##0.0_-;_-* "-"??_-;_-@_-</c:formatCode>
                <c:ptCount val="4"/>
                <c:pt idx="0">
                  <c:v>15.591</c:v>
                </c:pt>
                <c:pt idx="1">
                  <c:v>14.166</c:v>
                </c:pt>
                <c:pt idx="2">
                  <c:v>5.864</c:v>
                </c:pt>
                <c:pt idx="3">
                  <c:v>9.887</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80124252370356"/>
          <c:y val="0.885487548814202"/>
          <c:w val="0.435189576249764"/>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adf5ed7e-ac59-4d5a-8165-9ab1f9aa47e4}"/>
      </c:ext>
    </c:extLst>
  </c:chart>
  <c:spPr>
    <a:noFill/>
    <a:ln>
      <a:noFill/>
    </a:ln>
    <a:effectLst/>
  </c:spPr>
  <c:txPr>
    <a:bodyPr/>
    <a:lstStyle/>
    <a:p>
      <a:pPr>
        <a:defRPr lang="ru-RU"/>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Uzbekistan</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##0.0_-;\-* #\ ##0.0_-;_-* "-"??_-;_-@_-</c:formatCode>
                <c:ptCount val="4"/>
                <c:pt idx="0">
                  <c:v>5.211</c:v>
                </c:pt>
                <c:pt idx="1">
                  <c:v>11.569</c:v>
                </c:pt>
                <c:pt idx="2">
                  <c:v>13.821</c:v>
                </c:pt>
                <c:pt idx="3">
                  <c:v>29.022</c:v>
                </c:pt>
              </c:numCache>
            </c:numRef>
          </c:val>
        </c:ser>
        <c:ser>
          <c:idx val="1"/>
          <c:order val="1"/>
          <c:tx>
            <c:strRef>
              <c:f>Лист1!$C$1</c:f>
              <c:strCache>
                <c:ptCount val="1"/>
                <c:pt idx="0">
                  <c:v>Neighboring countries</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##0.0_-;\-* #\ ##0.0_-;_-* "-"??_-;_-@_-</c:formatCode>
                <c:ptCount val="4"/>
                <c:pt idx="0">
                  <c:v>113.87</c:v>
                </c:pt>
                <c:pt idx="1">
                  <c:v>95.092</c:v>
                </c:pt>
                <c:pt idx="2">
                  <c:v>102.506</c:v>
                </c:pt>
                <c:pt idx="3">
                  <c:v>64.605</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42494229569338"/>
          <c:y val="0.885487441267726"/>
          <c:w val="0.55600175471619"/>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cedaa723-ee34-4226-a57b-5d51dc5425a8}"/>
      </c:ext>
    </c:extLst>
  </c:chart>
  <c:spPr>
    <a:noFill/>
    <a:ln>
      <a:noFill/>
    </a:ln>
    <a:effectLst/>
  </c:spPr>
  <c:txPr>
    <a:bodyPr/>
    <a:lstStyle/>
    <a:p>
      <a:pPr>
        <a:defRPr lang="ru-RU"/>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Uzbekistan</c:v>
                </c:pt>
              </c:strCache>
            </c:strRef>
          </c:tx>
          <c:spPr>
            <a:solidFill>
              <a:srgbClr val="7030A0"/>
            </a:solidFill>
            <a:ln>
              <a:noFill/>
            </a:ln>
            <a:effectLst/>
            <a:sp3d/>
          </c:spPr>
          <c:invertIfNegative val="0"/>
          <c:dLbls>
            <c:dLbl>
              <c:idx val="0"/>
              <c:layout>
                <c:manualLayout>
                  <c:x val="-0.00721106269573565"/>
                  <c:y val="-0.01494274356749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9918038425838"/>
                  <c:y val="-0.02750022541902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311523306235076"/>
                  <c:y val="-0.02754590636063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4610465553172"/>
                  <c:y val="-0.03896673890027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Лист1!$B$2:$B$5</c:f>
              <c:numCache>
                <c:formatCode>_-* #\ ##0.0_-;\-* #\ ##0.0_-;_-* "-"??_-;_-@_-</c:formatCode>
                <c:ptCount val="4"/>
                <c:pt idx="0">
                  <c:v>4.419</c:v>
                </c:pt>
                <c:pt idx="1">
                  <c:v>7.404</c:v>
                </c:pt>
                <c:pt idx="2">
                  <c:v>9.31</c:v>
                </c:pt>
                <c:pt idx="3">
                  <c:v>14.47</c:v>
                </c:pt>
              </c:numCache>
            </c:numRef>
          </c:val>
        </c:ser>
        <c:ser>
          <c:idx val="1"/>
          <c:order val="1"/>
          <c:tx>
            <c:strRef>
              <c:f>Лист1!$C$1</c:f>
              <c:strCache>
                <c:ptCount val="1"/>
                <c:pt idx="0">
                  <c:v>Neighboring countries</c:v>
                </c:pt>
              </c:strCache>
            </c:strRef>
          </c:tx>
          <c:spPr>
            <a:solidFill>
              <a:srgbClr val="76D0BD"/>
            </a:solidFill>
            <a:ln>
              <a:noFill/>
            </a:ln>
            <a:effectLst/>
            <a:sp3d/>
          </c:spPr>
          <c:invertIfNegative val="0"/>
          <c:dLbls>
            <c:dLbl>
              <c:idx val="0"/>
              <c:layout>
                <c:manualLayout>
                  <c:x val="-0.00336038220510929"/>
                  <c:y val="0.1779418974250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192535125153137"/>
                  <c:y val="0.173374877618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92535125153145"/>
                  <c:y val="0.1846819348541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37448201955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t" anchorCtr="1">
                <a:spAutoFit/>
              </a:bodyPr>
              <a:lstStyle/>
              <a:p>
                <a:pPr>
                  <a:defRPr lang="ru-RU" sz="1195" b="1"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year</c:v>
                </c:pt>
                <c:pt idx="1">
                  <c:v>2022 year</c:v>
                </c:pt>
                <c:pt idx="2">
                  <c:v>2023 year</c:v>
                </c:pt>
                <c:pt idx="3">
                  <c:v>2024 year</c:v>
                </c:pt>
              </c:strCache>
            </c:strRef>
          </c:cat>
          <c:val>
            <c:numRef>
              <c:f>Лист1!$C$2:$C$5</c:f>
              <c:numCache>
                <c:formatCode>_-* #\ ##0.0_-;\-* #\ ##0.0_-;_-* "-"??_-;_-@_-</c:formatCode>
                <c:ptCount val="4"/>
                <c:pt idx="0">
                  <c:v>44.435</c:v>
                </c:pt>
                <c:pt idx="1">
                  <c:v>19.668</c:v>
                </c:pt>
                <c:pt idx="2">
                  <c:v>46.85</c:v>
                </c:pt>
                <c:pt idx="3">
                  <c:v>54.401</c:v>
                </c:pt>
              </c:numCache>
            </c:numRef>
          </c:val>
        </c:ser>
        <c:dLbls>
          <c:showLegendKey val="0"/>
          <c:showVal val="0"/>
          <c:showCatName val="0"/>
          <c:showSerName val="0"/>
          <c:showPercent val="0"/>
          <c:showBubbleSize val="0"/>
        </c:dLbls>
        <c:gapWidth val="150"/>
        <c:axId val="676159935"/>
        <c:axId val="676160767"/>
      </c:barChart>
      <c:catAx>
        <c:axId val="676159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60767"/>
        <c:crosses val="autoZero"/>
        <c:auto val="1"/>
        <c:lblAlgn val="ctr"/>
        <c:lblOffset val="100"/>
        <c:noMultiLvlLbl val="0"/>
      </c:catAx>
      <c:valAx>
        <c:axId val="676160767"/>
        <c:scaling>
          <c:orientation val="minMax"/>
        </c:scaling>
        <c:delete val="0"/>
        <c:axPos val="l"/>
        <c:majorGridlines>
          <c:spPr>
            <a:ln w="9525" cap="flat" cmpd="sng" algn="ctr">
              <a:solidFill>
                <a:schemeClr val="tx1">
                  <a:lumMod val="15000"/>
                  <a:lumOff val="85000"/>
                </a:schemeClr>
              </a:solidFill>
              <a:round/>
            </a:ln>
            <a:effectLst/>
          </c:spPr>
        </c:majorGridlines>
        <c:numFmt formatCode="_-* #\ ##0.0_-;\-* #\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crossAx val="676159935"/>
        <c:crosses val="autoZero"/>
        <c:crossBetween val="between"/>
      </c:valAx>
      <c:spPr>
        <a:noFill/>
        <a:ln>
          <a:noFill/>
        </a:ln>
        <a:effectLst/>
      </c:spPr>
    </c:plotArea>
    <c:legend>
      <c:legendPos val="b"/>
      <c:layout>
        <c:manualLayout>
          <c:xMode val="edge"/>
          <c:yMode val="edge"/>
          <c:x val="0.280124252370356"/>
          <c:y val="0.885487548814202"/>
          <c:w val="0.435189576249764"/>
          <c:h val="0.074478142614415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bg1"/>
              </a:solidFill>
              <a:latin typeface="+mn-lt"/>
              <a:ea typeface="+mn-ea"/>
              <a:cs typeface="+mn-cs"/>
            </a:defRPr>
          </a:pPr>
        </a:p>
      </c:txPr>
    </c:legend>
    <c:plotVisOnly val="1"/>
    <c:dispBlanksAs val="gap"/>
    <c:showDLblsOverMax val="0"/>
    <c:extLst>
      <c:ext uri="{0b15fc19-7d7d-44ad-8c2d-2c3a37ce22c3}">
        <chartProps xmlns="https://web.wps.cn/et/2018/main" chartId="{0d6e8507-6c0d-4560-88f2-66fe925de67e}"/>
      </c:ext>
    </c:extLst>
  </c:chart>
  <c:spPr>
    <a:noFill/>
    <a:ln>
      <a:noFill/>
    </a:ln>
    <a:effectLst/>
  </c:spPr>
  <c:txPr>
    <a:bodyPr/>
    <a:lstStyle/>
    <a:p>
      <a:pPr>
        <a:defRPr lang="ru-RU"/>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4711443556963"/>
          <c:y val="0.0908118075612761"/>
          <c:w val="0.429410157596759"/>
          <c:h val="0.872186170148883"/>
        </c:manualLayout>
      </c:layout>
      <c:doughnutChart>
        <c:varyColors val="1"/>
        <c:ser>
          <c:idx val="0"/>
          <c:order val="0"/>
          <c:tx>
            <c:strRef>
              <c:f>Лист1!$B$1</c:f>
              <c:strCache>
                <c:ptCount val="1"/>
                <c:pt idx="0">
                  <c:v>Столбец1</c:v>
                </c:pt>
              </c:strCache>
            </c:strRef>
          </c:tx>
          <c:spPr/>
          <c:explosion val="8"/>
          <c:dPt>
            <c:idx val="0"/>
            <c:bubble3D val="0"/>
            <c:spPr>
              <a:solidFill>
                <a:srgbClr val="003396"/>
              </a:solidFill>
              <a:ln w="19050">
                <a:solidFill>
                  <a:schemeClr val="lt1"/>
                </a:solidFill>
              </a:ln>
              <a:effectLst/>
            </c:spPr>
          </c:dPt>
          <c:dPt>
            <c:idx val="1"/>
            <c:bubble3D val="0"/>
            <c:spPr>
              <a:solidFill>
                <a:srgbClr val="1750AC"/>
              </a:solidFill>
              <a:ln w="19050">
                <a:solidFill>
                  <a:schemeClr val="lt1"/>
                </a:solidFill>
              </a:ln>
              <a:effectLst/>
            </c:spPr>
          </c:dPt>
          <c:dPt>
            <c:idx val="2"/>
            <c:bubble3D val="0"/>
            <c:spPr>
              <a:solidFill>
                <a:srgbClr val="3373C4"/>
              </a:solidFill>
              <a:ln w="19050">
                <a:solidFill>
                  <a:schemeClr val="lt1"/>
                </a:solidFill>
              </a:ln>
              <a:effectLst/>
            </c:spPr>
          </c:dPt>
          <c:dPt>
            <c:idx val="3"/>
            <c:bubble3D val="0"/>
            <c:spPr>
              <a:solidFill>
                <a:srgbClr val="5494DA"/>
              </a:solidFill>
              <a:ln w="19050">
                <a:solidFill>
                  <a:schemeClr val="lt1"/>
                </a:solidFill>
              </a:ln>
              <a:effectLst/>
            </c:spPr>
          </c:dPt>
          <c:dLbls>
            <c:dLbl>
              <c:idx val="0"/>
              <c:layout>
                <c:manualLayout>
                  <c:x val="-0.00503820255749821"/>
                  <c:y val="-0.00079006068514805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986939769302001"/>
                  <c:y val="-0.01542823079452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39986316416976"/>
                  <c:y val="-0.023459464549052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72902703936342"/>
                  <c:y val="0.017206281761566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en-US" sz="1195" b="0" i="0" u="none" strike="noStrike" kern="1200" baseline="0">
                    <a:solidFill>
                      <a:schemeClr val="bg1"/>
                    </a:solidFill>
                    <a:latin typeface="Montserrat" panose="00000500000000000000" pitchFamily="2" charset="-52"/>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Buildings and infrastructure</c:v>
                </c:pt>
                <c:pt idx="1">
                  <c:v>Equipment and machinery</c:v>
                </c:pt>
                <c:pt idx="2">
                  <c:v>Garden and other essential items</c:v>
                </c:pt>
                <c:pt idx="3">
                  <c:v>Working capital</c:v>
                </c:pt>
              </c:strCache>
            </c:strRef>
          </c:cat>
          <c:val>
            <c:numRef>
              <c:f>Лист1!$B$2:$B$5</c:f>
              <c:numCache>
                <c:formatCode>#\ ##0.0;[Red]\-#\ ##0.0</c:formatCode>
                <c:ptCount val="4"/>
                <c:pt idx="0">
                  <c:v>3.5</c:v>
                </c:pt>
                <c:pt idx="1">
                  <c:v>1.1</c:v>
                </c:pt>
                <c:pt idx="2">
                  <c:v>0.9</c:v>
                </c:pt>
                <c:pt idx="3" c:formatCode="#\ ##0.00;[Red]\-#\ ##0.00">
                  <c:v>0.00504762508591899</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543019710957303"/>
          <c:y val="0.0968280207305558"/>
          <c:w val="0.411703572699779"/>
          <c:h val="0.869816267742626"/>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bg1"/>
              </a:solidFill>
              <a:latin typeface="Montserrat" panose="00000500000000000000" pitchFamily="2" charset="-52"/>
              <a:ea typeface="+mn-ea"/>
              <a:cs typeface="+mn-cs"/>
            </a:defRPr>
          </a:pPr>
        </a:p>
      </c:txPr>
    </c:legend>
    <c:plotVisOnly val="1"/>
    <c:dispBlanksAs val="gap"/>
    <c:showDLblsOverMax val="0"/>
    <c:extLst>
      <c:ext uri="{0b15fc19-7d7d-44ad-8c2d-2c3a37ce22c3}">
        <chartProps xmlns="https://web.wps.cn/et/2018/main" chartId="{57d6d5ae-c29a-4837-87f6-12934662e03e}"/>
      </c:ext>
    </c:extLst>
  </c:chart>
  <c:spPr>
    <a:noFill/>
    <a:ln>
      <a:noFill/>
    </a:ln>
    <a:effectLst/>
  </c:spPr>
  <c:txPr>
    <a:bodyPr/>
    <a:lstStyle/>
    <a:p>
      <a:pPr>
        <a:defRPr lang="en-US" sz="1195" b="0" i="0" u="none" strike="noStrike" kern="1200" baseline="0">
          <a:solidFill>
            <a:schemeClr val="bg1"/>
          </a:solidFill>
          <a:latin typeface="Montserrat" panose="00000500000000000000" pitchFamily="2" charset="-52"/>
          <a:ea typeface="+mn-ea"/>
          <a:cs typeface="+mn-cs"/>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0.46343</cdr:x>
      <cdr:y>0.77736</cdr:y>
    </cdr:from>
    <cdr:to>
      <cdr:x>1</cdr:x>
      <cdr:y>0.978227955818791</cdr:y>
    </cdr:to>
    <cdr:sp>
      <cdr:nvSpPr>
        <cdr:cNvPr id="2" name="Прямоугольник 1"/>
        <cdr:cNvSpPr/>
      </cdr:nvSpPr>
      <cdr:spPr xmlns:a="http://schemas.openxmlformats.org/drawingml/2006/main">
        <a:xfrm xmlns:a="http://schemas.openxmlformats.org/drawingml/2006/main">
          <a:off x="3317311" y="2258399"/>
          <a:ext cx="3840860" cy="583565"/>
        </a:xfrm>
        <a:prstGeom xmlns:a="http://schemas.openxmlformats.org/drawingml/2006/main" prst="rect">
          <a:avLst/>
        </a:prstGeom>
      </cdr:spPr>
      <cdr:txBody xmlns:a="http://schemas.openxmlformats.org/drawingml/2006/main">
        <a:bodyPr vert="horz" wrap="square" lIns="0" tIns="1523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0" marR="6350">
            <a:spcBef>
              <a:spcPts val="120"/>
            </a:spcBef>
          </a:pPr>
          <a:endParaRPr lang="ru-RU" spc="-13" dirty="0">
            <a:solidFill>
              <a:schemeClr val="bg1"/>
            </a:solidFill>
            <a:latin typeface="Montserrat" panose="00000500000000000000" pitchFamily="2" charset="-52"/>
            <a:cs typeface="Arial MT"/>
          </a:endParaRPr>
        </a:p>
        <a:p>
          <a:pPr marL="15240" marR="6350">
            <a:spcBef>
              <a:spcPts val="120"/>
            </a:spcBef>
          </a:pPr>
          <a:r>
            <a:rPr lang="en-US" altLang="ru-RU" b="1" spc="-13" dirty="0">
              <a:solidFill>
                <a:schemeClr val="bg1"/>
              </a:solidFill>
              <a:latin typeface="Montserrat" panose="00000500000000000000" pitchFamily="2" charset="-52"/>
              <a:cs typeface="Arial MT"/>
            </a:rPr>
            <a:t>Total sales: </a:t>
          </a:r>
          <a:r>
            <a:rPr lang="en-US" altLang="ru-RU" i="1" spc="-13" dirty="0">
              <a:solidFill>
                <a:schemeClr val="bg1"/>
              </a:solidFill>
              <a:latin typeface="Montserrat" panose="00000500000000000000" pitchFamily="2" charset="-52"/>
              <a:cs typeface="Arial MT"/>
            </a:rPr>
            <a:t>$1.2 million.</a:t>
          </a:r>
          <a:endParaRPr lang="en-US" altLang="ru-RU" i="1" spc="-13" dirty="0">
            <a:solidFill>
              <a:schemeClr val="bg1"/>
            </a:solidFill>
            <a:latin typeface="Montserrat" panose="00000500000000000000" pitchFamily="2" charset="-52"/>
            <a:cs typeface="Arial M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0.46343</cdr:x>
      <cdr:y>0.77736</cdr:y>
    </cdr:from>
    <cdr:to>
      <cdr:x>1</cdr:x>
      <cdr:y>0.978227955818791</cdr:y>
    </cdr:to>
    <cdr:sp>
      <cdr:nvSpPr>
        <cdr:cNvPr id="2" name="Прямоугольник 1"/>
        <cdr:cNvSpPr/>
      </cdr:nvSpPr>
      <cdr:spPr xmlns:a="http://schemas.openxmlformats.org/drawingml/2006/main">
        <a:xfrm xmlns:a="http://schemas.openxmlformats.org/drawingml/2006/main">
          <a:off x="3317311" y="2258399"/>
          <a:ext cx="3840860" cy="583565"/>
        </a:xfrm>
        <a:prstGeom xmlns:a="http://schemas.openxmlformats.org/drawingml/2006/main" prst="rect">
          <a:avLst/>
        </a:prstGeom>
      </cdr:spPr>
      <cdr:txBody xmlns:a="http://schemas.openxmlformats.org/drawingml/2006/main">
        <a:bodyPr vert="horz" wrap="square" lIns="0" tIns="1523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0" marR="6350">
            <a:spcBef>
              <a:spcPts val="120"/>
            </a:spcBef>
          </a:pPr>
          <a:endParaRPr lang="ru-RU" spc="-13" dirty="0">
            <a:solidFill>
              <a:schemeClr val="bg1"/>
            </a:solidFill>
            <a:latin typeface="Montserrat" panose="00000500000000000000" pitchFamily="2" charset="-52"/>
            <a:cs typeface="Arial MT"/>
          </a:endParaRPr>
        </a:p>
        <a:p>
          <a:pPr marL="15240" marR="6350">
            <a:spcBef>
              <a:spcPts val="120"/>
            </a:spcBef>
          </a:pPr>
          <a:r>
            <a:rPr lang="zh-CN" altLang="en-US" i="1" spc="-13" dirty="0">
              <a:solidFill>
                <a:schemeClr val="bg1"/>
              </a:solidFill>
              <a:latin typeface="Montserrat" panose="00000500000000000000" pitchFamily="2" charset="-52"/>
              <a:cs typeface="Arial MT"/>
            </a:rPr>
            <a:t>收入（千美元）</a:t>
          </a:r>
          <a:endParaRPr lang="zh-CN" altLang="en-US" i="1" spc="-13" dirty="0">
            <a:solidFill>
              <a:schemeClr val="bg1"/>
            </a:solidFill>
            <a:latin typeface="Montserrat" panose="00000500000000000000" pitchFamily="2" charset="-52"/>
            <a:cs typeface="Arial M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0.46343</cdr:x>
      <cdr:y>0.77736</cdr:y>
    </cdr:from>
    <cdr:to>
      <cdr:x>1</cdr:x>
      <cdr:y>0.97776</cdr:y>
    </cdr:to>
    <cdr:sp>
      <cdr:nvSpPr>
        <cdr:cNvPr id="2" name="Прямоугольник 1"/>
        <cdr:cNvSpPr/>
      </cdr:nvSpPr>
      <cdr:spPr xmlns:a="http://schemas.openxmlformats.org/drawingml/2006/main">
        <a:xfrm xmlns:a="http://schemas.openxmlformats.org/drawingml/2006/main">
          <a:off x="3317311" y="2258399"/>
          <a:ext cx="3840860" cy="582209"/>
        </a:xfrm>
        <a:prstGeom xmlns:a="http://schemas.openxmlformats.org/drawingml/2006/main" prst="rect">
          <a:avLst/>
        </a:prstGeom>
      </cdr:spPr>
      <cdr:txBody xmlns:a="http://schemas.openxmlformats.org/drawingml/2006/main">
        <a:bodyPr vert="horz" wrap="square" lIns="0" tIns="1523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0" marR="6350">
            <a:spcBef>
              <a:spcPts val="120"/>
            </a:spcBef>
          </a:pPr>
          <a:endParaRPr lang="ru-RU" spc="-13" dirty="0">
            <a:solidFill>
              <a:schemeClr val="bg1"/>
            </a:solidFill>
            <a:latin typeface="Montserrat" panose="00000500000000000000" pitchFamily="2" charset="-52"/>
            <a:cs typeface="Arial MT"/>
          </a:endParaRPr>
        </a:p>
        <a:p>
          <a:pPr marL="15240" marR="6350">
            <a:spcBef>
              <a:spcPts val="120"/>
            </a:spcBef>
          </a:pPr>
          <a:r>
            <a:rPr lang="ru-RU" spc="-13" dirty="0">
              <a:solidFill>
                <a:schemeClr val="bg1"/>
              </a:solidFill>
              <a:latin typeface="Montserrat" panose="00000500000000000000" pitchFamily="2" charset="-52"/>
              <a:cs typeface="Arial MT"/>
            </a:rPr>
            <a:t>ИТОГО</a:t>
          </a:r>
          <a:r>
            <a:rPr lang="en-US" spc="-13" dirty="0">
              <a:solidFill>
                <a:schemeClr val="bg1"/>
              </a:solidFill>
              <a:latin typeface="Montserrat" panose="00000500000000000000" pitchFamily="2" charset="-52"/>
              <a:cs typeface="Arial MT"/>
            </a:rPr>
            <a:t> SALE: </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 1,2 млн.</a:t>
          </a:r>
          <a:endParaRPr lang="en-US" i="1" spc="-13" dirty="0">
            <a:solidFill>
              <a:schemeClr val="bg1"/>
            </a:solidFill>
            <a:latin typeface="Montserrat" panose="00000500000000000000" pitchFamily="2" charset="-52"/>
            <a:cs typeface="Arial M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2355BDE-4DB1-4958-8FE6-CD98BDC6DF08}" type="slidenum">
              <a:rPr lang="ru-RU" smtClean="0"/>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2355BDE-4DB1-4958-8FE6-CD98BDC6DF08}" type="slidenum">
              <a:rPr lang="ru-RU" smtClean="0"/>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2355BDE-4DB1-4958-8FE6-CD98BDC6DF08}" type="slidenum">
              <a:rPr lang="ru-RU" smtClean="0"/>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ID"/>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ID"/>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ID"/>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ID"/>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a:xfrm>
            <a:off x="625930" y="1898469"/>
            <a:ext cx="13378541" cy="54515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Footer Placeholder 4"/>
          <p:cNvSpPr>
            <a:spLocks noGrp="1"/>
          </p:cNvSpPr>
          <p:nvPr>
            <p:ph type="ftr" sz="quarter" idx="11"/>
          </p:nvPr>
        </p:nvSpPr>
        <p:spPr>
          <a:xfrm>
            <a:off x="625930" y="7627621"/>
            <a:ext cx="4937760" cy="438150"/>
          </a:xfrm>
          <a:prstGeom prst="rect">
            <a:avLst/>
          </a:prstGeom>
        </p:spPr>
        <p:txBody>
          <a:bodyPr/>
          <a:lstStyle/>
          <a:p>
            <a:endParaRPr lang="en-ID" dirty="0"/>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ID"/>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ID"/>
          </a:p>
        </p:txBody>
      </p:sp>
      <p:sp>
        <p:nvSpPr>
          <p:cNvPr id="7" name="Slide Number Placeholder 6"/>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ID"/>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endParaRPr lang="en-US"/>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endParaRPr lang="en-US"/>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8" name="Footer Placeholder 7"/>
          <p:cNvSpPr>
            <a:spLocks noGrp="1"/>
          </p:cNvSpPr>
          <p:nvPr>
            <p:ph type="ftr" sz="quarter" idx="11"/>
          </p:nvPr>
        </p:nvSpPr>
        <p:spPr>
          <a:xfrm>
            <a:off x="4846320" y="7627621"/>
            <a:ext cx="4937760" cy="438150"/>
          </a:xfrm>
          <a:prstGeom prst="rect">
            <a:avLst/>
          </a:prstGeom>
        </p:spPr>
        <p:txBody>
          <a:bodyPr/>
          <a:lstStyle/>
          <a:p>
            <a:endParaRPr lang="en-ID"/>
          </a:p>
        </p:txBody>
      </p:sp>
      <p:sp>
        <p:nvSpPr>
          <p:cNvPr id="9" name="Slide Number Placeholder 8"/>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4" name="Footer Placeholder 3"/>
          <p:cNvSpPr>
            <a:spLocks noGrp="1"/>
          </p:cNvSpPr>
          <p:nvPr>
            <p:ph type="ftr" sz="quarter" idx="11"/>
          </p:nvPr>
        </p:nvSpPr>
        <p:spPr>
          <a:xfrm>
            <a:off x="4846320" y="7627621"/>
            <a:ext cx="4937760" cy="438150"/>
          </a:xfrm>
          <a:prstGeom prst="rect">
            <a:avLst/>
          </a:prstGeom>
        </p:spPr>
        <p:txBody>
          <a:bodyPr/>
          <a:lstStyle/>
          <a:p>
            <a:endParaRPr lang="en-ID"/>
          </a:p>
        </p:txBody>
      </p:sp>
      <p:sp>
        <p:nvSpPr>
          <p:cNvPr id="5" name="Slide Number Placeholder 4"/>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3" name="Footer Placeholder 2"/>
          <p:cNvSpPr>
            <a:spLocks noGrp="1"/>
          </p:cNvSpPr>
          <p:nvPr>
            <p:ph type="ftr" sz="quarter" idx="11"/>
          </p:nvPr>
        </p:nvSpPr>
        <p:spPr>
          <a:xfrm>
            <a:off x="4846320" y="7627621"/>
            <a:ext cx="4937760" cy="438150"/>
          </a:xfrm>
          <a:prstGeom prst="rect">
            <a:avLst/>
          </a:prstGeom>
        </p:spPr>
        <p:txBody>
          <a:bodyPr/>
          <a:lstStyle/>
          <a:p>
            <a:endParaRPr lang="en-ID"/>
          </a:p>
        </p:txBody>
      </p:sp>
      <p:sp>
        <p:nvSpPr>
          <p:cNvPr id="4" name="Slide Number Placeholder 3"/>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D"/>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ID"/>
          </a:p>
        </p:txBody>
      </p:sp>
      <p:sp>
        <p:nvSpPr>
          <p:cNvPr id="7" name="Slide Number Placeholder 6"/>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a:xfrm>
            <a:off x="625930" y="1898469"/>
            <a:ext cx="13378541" cy="545156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Footer Placeholder 4"/>
          <p:cNvSpPr>
            <a:spLocks noGrp="1"/>
          </p:cNvSpPr>
          <p:nvPr>
            <p:ph type="ftr" sz="quarter" idx="11"/>
          </p:nvPr>
        </p:nvSpPr>
        <p:spPr>
          <a:xfrm>
            <a:off x="625930" y="7627621"/>
            <a:ext cx="4937760" cy="438150"/>
          </a:xfrm>
          <a:prstGeom prst="rect">
            <a:avLst/>
          </a:prstGeom>
        </p:spPr>
        <p:txBody>
          <a:bodyPr/>
          <a:lstStyle/>
          <a:p>
            <a:endParaRPr lang="en-ID" dirty="0"/>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D"/>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ID"/>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ID"/>
          </a:p>
        </p:txBody>
      </p:sp>
      <p:sp>
        <p:nvSpPr>
          <p:cNvPr id="7" name="Slide Number Placeholder 6"/>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ID"/>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ID"/>
          </a:p>
        </p:txBody>
      </p:sp>
      <p:sp>
        <p:nvSpPr>
          <p:cNvPr id="6" name="Slide Number Placeholder 5"/>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ID"/>
          </a:p>
        </p:txBody>
      </p:sp>
      <p:sp>
        <p:nvSpPr>
          <p:cNvPr id="7" name="Slide Number Placeholder 6"/>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ID"/>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endParaRPr lang="en-US"/>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endParaRPr lang="en-US"/>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8" name="Footer Placeholder 7"/>
          <p:cNvSpPr>
            <a:spLocks noGrp="1"/>
          </p:cNvSpPr>
          <p:nvPr>
            <p:ph type="ftr" sz="quarter" idx="11"/>
          </p:nvPr>
        </p:nvSpPr>
        <p:spPr>
          <a:xfrm>
            <a:off x="4846320" y="7627621"/>
            <a:ext cx="4937760" cy="438150"/>
          </a:xfrm>
          <a:prstGeom prst="rect">
            <a:avLst/>
          </a:prstGeom>
        </p:spPr>
        <p:txBody>
          <a:bodyPr/>
          <a:lstStyle/>
          <a:p>
            <a:endParaRPr lang="en-ID"/>
          </a:p>
        </p:txBody>
      </p:sp>
      <p:sp>
        <p:nvSpPr>
          <p:cNvPr id="9" name="Slide Number Placeholder 8"/>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4" name="Footer Placeholder 3"/>
          <p:cNvSpPr>
            <a:spLocks noGrp="1"/>
          </p:cNvSpPr>
          <p:nvPr>
            <p:ph type="ftr" sz="quarter" idx="11"/>
          </p:nvPr>
        </p:nvSpPr>
        <p:spPr>
          <a:xfrm>
            <a:off x="4846320" y="7627621"/>
            <a:ext cx="4937760" cy="438150"/>
          </a:xfrm>
          <a:prstGeom prst="rect">
            <a:avLst/>
          </a:prstGeom>
        </p:spPr>
        <p:txBody>
          <a:bodyPr/>
          <a:lstStyle/>
          <a:p>
            <a:endParaRPr lang="en-ID"/>
          </a:p>
        </p:txBody>
      </p:sp>
      <p:sp>
        <p:nvSpPr>
          <p:cNvPr id="5" name="Slide Number Placeholder 4"/>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3" name="Footer Placeholder 2"/>
          <p:cNvSpPr>
            <a:spLocks noGrp="1"/>
          </p:cNvSpPr>
          <p:nvPr>
            <p:ph type="ftr" sz="quarter" idx="11"/>
          </p:nvPr>
        </p:nvSpPr>
        <p:spPr>
          <a:xfrm>
            <a:off x="4846320" y="7627621"/>
            <a:ext cx="4937760" cy="438150"/>
          </a:xfrm>
          <a:prstGeom prst="rect">
            <a:avLst/>
          </a:prstGeom>
        </p:spPr>
        <p:txBody>
          <a:bodyPr/>
          <a:lstStyle/>
          <a:p>
            <a:endParaRPr lang="en-ID"/>
          </a:p>
        </p:txBody>
      </p:sp>
      <p:sp>
        <p:nvSpPr>
          <p:cNvPr id="4" name="Slide Number Placeholder 3"/>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D"/>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ID"/>
          </a:p>
        </p:txBody>
      </p:sp>
      <p:sp>
        <p:nvSpPr>
          <p:cNvPr id="7" name="Slide Number Placeholder 6"/>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D"/>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ID"/>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1005840" y="7627621"/>
            <a:ext cx="3291840" cy="438150"/>
          </a:xfrm>
          <a:prstGeom prst="rect">
            <a:avLst/>
          </a:prstGeom>
        </p:spPr>
        <p:txBody>
          <a:bodyPr/>
          <a:lstStyle/>
          <a:p>
            <a:fld id="{D32CD1C2-5093-430B-8CD7-E3A1CD5590E6}" type="datetimeFigureOut">
              <a:rPr lang="en-ID" smtClean="0"/>
            </a:fld>
            <a:endParaRPr lang="en-ID"/>
          </a:p>
        </p:txBody>
      </p:sp>
      <p:sp>
        <p:nvSpPr>
          <p:cNvPr id="6" name="Footer Placeholder 5"/>
          <p:cNvSpPr>
            <a:spLocks noGrp="1"/>
          </p:cNvSpPr>
          <p:nvPr>
            <p:ph type="ftr" sz="quarter" idx="11"/>
          </p:nvPr>
        </p:nvSpPr>
        <p:spPr>
          <a:xfrm>
            <a:off x="4846320" y="7627621"/>
            <a:ext cx="4937760" cy="438150"/>
          </a:xfrm>
          <a:prstGeom prst="rect">
            <a:avLst/>
          </a:prstGeom>
        </p:spPr>
        <p:txBody>
          <a:bodyPr/>
          <a:lstStyle/>
          <a:p>
            <a:endParaRPr lang="en-ID"/>
          </a:p>
        </p:txBody>
      </p:sp>
      <p:sp>
        <p:nvSpPr>
          <p:cNvPr id="7" name="Slide Number Placeholder 6"/>
          <p:cNvSpPr>
            <a:spLocks noGrp="1"/>
          </p:cNvSpPr>
          <p:nvPr>
            <p:ph type="sldNum" sz="quarter" idx="12"/>
          </p:nvPr>
        </p:nvSpPr>
        <p:spPr/>
        <p:txBody>
          <a:bodyPr/>
          <a:lstStyle/>
          <a:p>
            <a:fld id="{3E511EBD-3C4F-48E4-8064-28E9EE3E88CE}" type="slidenum">
              <a:rPr lang="en-ID" smtClean="0"/>
            </a:fld>
            <a:endParaRPr lang="en-ID"/>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930" y="438151"/>
            <a:ext cx="13378542" cy="1199062"/>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p:cNvSpPr>
            <a:spLocks noGrp="1"/>
          </p:cNvSpPr>
          <p:nvPr>
            <p:ph type="body" idx="1"/>
          </p:nvPr>
        </p:nvSpPr>
        <p:spPr>
          <a:xfrm>
            <a:off x="625930" y="1898469"/>
            <a:ext cx="13378541" cy="5451566"/>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D" dirty="0"/>
          </a:p>
        </p:txBody>
      </p:sp>
      <p:sp>
        <p:nvSpPr>
          <p:cNvPr id="5" name="Footer Placeholder 4"/>
          <p:cNvSpPr>
            <a:spLocks noGrp="1"/>
          </p:cNvSpPr>
          <p:nvPr>
            <p:ph type="ftr" sz="quarter" idx="3"/>
          </p:nvPr>
        </p:nvSpPr>
        <p:spPr>
          <a:xfrm>
            <a:off x="625930" y="7627621"/>
            <a:ext cx="4937760" cy="438150"/>
          </a:xfrm>
          <a:prstGeom prst="rect">
            <a:avLst/>
          </a:prstGeom>
        </p:spPr>
        <p:txBody>
          <a:bodyPr vert="horz" lIns="91440" tIns="45720" rIns="91440" bIns="45720" rtlCol="0" anchor="ctr"/>
          <a:lstStyle>
            <a:lvl1pPr algn="l">
              <a:defRPr sz="1440">
                <a:solidFill>
                  <a:schemeClr val="bg1"/>
                </a:solidFill>
              </a:defRPr>
            </a:lvl1pPr>
          </a:lstStyle>
          <a:p>
            <a:endParaRPr lang="en-ID" dirty="0"/>
          </a:p>
        </p:txBody>
      </p:sp>
      <p:sp>
        <p:nvSpPr>
          <p:cNvPr id="6" name="Slide Number Placeholder 5"/>
          <p:cNvSpPr>
            <a:spLocks noGrp="1"/>
          </p:cNvSpPr>
          <p:nvPr>
            <p:ph type="sldNum" sz="quarter" idx="4"/>
          </p:nvPr>
        </p:nvSpPr>
        <p:spPr>
          <a:xfrm>
            <a:off x="13555980" y="7627621"/>
            <a:ext cx="448490" cy="438150"/>
          </a:xfrm>
          <a:prstGeom prst="rect">
            <a:avLst/>
          </a:prstGeom>
        </p:spPr>
        <p:txBody>
          <a:bodyPr vert="horz" lIns="91440" tIns="45720" rIns="91440" bIns="45720" rtlCol="0" anchor="ctr"/>
          <a:lstStyle>
            <a:lvl1pPr algn="r">
              <a:defRPr sz="1440">
                <a:solidFill>
                  <a:schemeClr val="bg1"/>
                </a:solidFill>
              </a:defRPr>
            </a:lvl1pPr>
          </a:lstStyle>
          <a:p>
            <a:fld id="{3E511EBD-3C4F-48E4-8064-28E9EE3E88CE}" type="slidenum">
              <a:rPr lang="en-ID" smtClean="0"/>
            </a:fld>
            <a:endParaRPr lang="en-ID"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097280" rtl="0" eaLnBrk="1" latinLnBrk="0" hangingPunct="1">
        <a:lnSpc>
          <a:spcPct val="90000"/>
        </a:lnSpc>
        <a:spcBef>
          <a:spcPct val="0"/>
        </a:spcBef>
        <a:buNone/>
        <a:defRPr sz="5280" b="1" kern="1200">
          <a:solidFill>
            <a:schemeClr val="bg1"/>
          </a:solidFill>
          <a:latin typeface="Segoe UI" panose="020B0502040204020203" pitchFamily="34" charset="0"/>
          <a:ea typeface="+mj-ea"/>
          <a:cs typeface="Segoe UI" panose="020B0502040204020203" pitchFamily="34" charset="0"/>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bg1"/>
          </a:solidFill>
          <a:latin typeface="Segoe UI Light" panose="020B0502040204020203" pitchFamily="34" charset="0"/>
          <a:ea typeface="+mn-ea"/>
          <a:cs typeface="Segoe UI Light" panose="020B0502040204020203"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bg1"/>
          </a:solidFill>
          <a:latin typeface="Segoe UI Light" panose="020B0502040204020203" pitchFamily="34" charset="0"/>
          <a:ea typeface="+mn-ea"/>
          <a:cs typeface="Segoe UI Light" panose="020B0502040204020203"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bg1"/>
          </a:solidFill>
          <a:latin typeface="Segoe UI Light" panose="020B0502040204020203" pitchFamily="34" charset="0"/>
          <a:ea typeface="+mn-ea"/>
          <a:cs typeface="Segoe UI Light" panose="020B0502040204020203"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bg1"/>
          </a:solidFill>
          <a:latin typeface="Segoe UI Light" panose="020B0502040204020203" pitchFamily="34" charset="0"/>
          <a:ea typeface="+mn-ea"/>
          <a:cs typeface="Segoe UI Light" panose="020B0502040204020203" pitchFamily="34" charset="0"/>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bg1"/>
          </a:solidFill>
          <a:latin typeface="Segoe UI Light" panose="020B0502040204020203" pitchFamily="34" charset="0"/>
          <a:ea typeface="+mn-ea"/>
          <a:cs typeface="Segoe UI Light" panose="020B0502040204020203"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930" y="438151"/>
            <a:ext cx="13378542" cy="1199062"/>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p:cNvSpPr>
            <a:spLocks noGrp="1"/>
          </p:cNvSpPr>
          <p:nvPr>
            <p:ph type="body" idx="1"/>
          </p:nvPr>
        </p:nvSpPr>
        <p:spPr>
          <a:xfrm>
            <a:off x="625930" y="1898469"/>
            <a:ext cx="13378541" cy="5451566"/>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D" dirty="0"/>
          </a:p>
        </p:txBody>
      </p:sp>
      <p:sp>
        <p:nvSpPr>
          <p:cNvPr id="5" name="Footer Placeholder 4"/>
          <p:cNvSpPr>
            <a:spLocks noGrp="1"/>
          </p:cNvSpPr>
          <p:nvPr>
            <p:ph type="ftr" sz="quarter" idx="3"/>
          </p:nvPr>
        </p:nvSpPr>
        <p:spPr>
          <a:xfrm>
            <a:off x="625930" y="7627621"/>
            <a:ext cx="4937760" cy="438150"/>
          </a:xfrm>
          <a:prstGeom prst="rect">
            <a:avLst/>
          </a:prstGeom>
        </p:spPr>
        <p:txBody>
          <a:bodyPr vert="horz" lIns="91440" tIns="45720" rIns="91440" bIns="45720" rtlCol="0" anchor="ctr"/>
          <a:lstStyle>
            <a:lvl1pPr algn="l">
              <a:defRPr sz="1440">
                <a:solidFill>
                  <a:schemeClr val="bg1"/>
                </a:solidFill>
              </a:defRPr>
            </a:lvl1pPr>
          </a:lstStyle>
          <a:p>
            <a:endParaRPr lang="en-ID" dirty="0"/>
          </a:p>
        </p:txBody>
      </p:sp>
      <p:sp>
        <p:nvSpPr>
          <p:cNvPr id="6" name="Slide Number Placeholder 5"/>
          <p:cNvSpPr>
            <a:spLocks noGrp="1"/>
          </p:cNvSpPr>
          <p:nvPr>
            <p:ph type="sldNum" sz="quarter" idx="4"/>
          </p:nvPr>
        </p:nvSpPr>
        <p:spPr>
          <a:xfrm>
            <a:off x="13555980" y="7627621"/>
            <a:ext cx="448490" cy="438150"/>
          </a:xfrm>
          <a:prstGeom prst="rect">
            <a:avLst/>
          </a:prstGeom>
        </p:spPr>
        <p:txBody>
          <a:bodyPr vert="horz" lIns="91440" tIns="45720" rIns="91440" bIns="45720" rtlCol="0" anchor="ctr"/>
          <a:lstStyle>
            <a:lvl1pPr algn="r">
              <a:defRPr sz="1440">
                <a:solidFill>
                  <a:schemeClr val="bg1"/>
                </a:solidFill>
              </a:defRPr>
            </a:lvl1pPr>
          </a:lstStyle>
          <a:p>
            <a:fld id="{3E511EBD-3C4F-48E4-8064-28E9EE3E88CE}" type="slidenum">
              <a:rPr lang="en-ID" smtClean="0"/>
            </a:fld>
            <a:endParaRPr lang="en-ID"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97280" rtl="0" eaLnBrk="1" latinLnBrk="0" hangingPunct="1">
        <a:lnSpc>
          <a:spcPct val="90000"/>
        </a:lnSpc>
        <a:spcBef>
          <a:spcPct val="0"/>
        </a:spcBef>
        <a:buNone/>
        <a:defRPr sz="5280" b="1" kern="1200">
          <a:solidFill>
            <a:schemeClr val="bg1"/>
          </a:solidFill>
          <a:latin typeface="Segoe UI" panose="020B0502040204020203" pitchFamily="34" charset="0"/>
          <a:ea typeface="+mj-ea"/>
          <a:cs typeface="Segoe UI" panose="020B0502040204020203" pitchFamily="34" charset="0"/>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bg1"/>
          </a:solidFill>
          <a:latin typeface="Segoe UI Light" panose="020B0502040204020203" pitchFamily="34" charset="0"/>
          <a:ea typeface="+mn-ea"/>
          <a:cs typeface="Segoe UI Light" panose="020B0502040204020203"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bg1"/>
          </a:solidFill>
          <a:latin typeface="Segoe UI Light" panose="020B0502040204020203" pitchFamily="34" charset="0"/>
          <a:ea typeface="+mn-ea"/>
          <a:cs typeface="Segoe UI Light" panose="020B0502040204020203"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bg1"/>
          </a:solidFill>
          <a:latin typeface="Segoe UI Light" panose="020B0502040204020203" pitchFamily="34" charset="0"/>
          <a:ea typeface="+mn-ea"/>
          <a:cs typeface="Segoe UI Light" panose="020B0502040204020203"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bg1"/>
          </a:solidFill>
          <a:latin typeface="Segoe UI Light" panose="020B0502040204020203" pitchFamily="34" charset="0"/>
          <a:ea typeface="+mn-ea"/>
          <a:cs typeface="Segoe UI Light" panose="020B0502040204020203" pitchFamily="34" charset="0"/>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bg1"/>
          </a:solidFill>
          <a:latin typeface="Segoe UI Light" panose="020B0502040204020203" pitchFamily="34" charset="0"/>
          <a:ea typeface="+mn-ea"/>
          <a:cs typeface="Segoe UI Light" panose="020B0502040204020203"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hemeOverride" Target="../theme/themeOverride1.xml"/><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0.xml"/><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4.svg"/><Relationship Id="rId7" Type="http://schemas.openxmlformats.org/officeDocument/2006/relationships/image" Target="../media/image10.png"/><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themeOverride" Target="../theme/themeOverride1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12.xml"/><Relationship Id="rId5" Type="http://schemas.openxmlformats.org/officeDocument/2006/relationships/image" Target="../media/image4.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17.xml"/><Relationship Id="rId1" Type="http://schemas.openxmlformats.org/officeDocument/2006/relationships/chart" Target="../charts/chart1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1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chart" Target="../charts/chart19.xml"/><Relationship Id="rId1" Type="http://schemas.openxmlformats.org/officeDocument/2006/relationships/chart" Target="../charts/chart1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14.xml"/><Relationship Id="rId7" Type="http://schemas.openxmlformats.org/officeDocument/2006/relationships/image" Target="../media/image4.sv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3.xml"/><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chart" Target="../charts/chart20.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1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chart" Target="../charts/chart25.xml"/><Relationship Id="rId1" Type="http://schemas.openxmlformats.org/officeDocument/2006/relationships/chart" Target="../charts/chart24.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16.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chart" Target="../charts/chart27.xml"/><Relationship Id="rId1" Type="http://schemas.openxmlformats.org/officeDocument/2006/relationships/chart" Target="../charts/chart26.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1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chart" Target="../charts/chart29.xml"/><Relationship Id="rId1" Type="http://schemas.openxmlformats.org/officeDocument/2006/relationships/chart" Target="../charts/chart28.xml"/></Relationships>
</file>

<file path=ppt/slides/_rels/slide18.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hemeOverride" Target="../theme/themeOverride18.xml"/><Relationship Id="rId1" Type="http://schemas.openxmlformats.org/officeDocument/2006/relationships/chart" Target="../charts/chart3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9.xml"/><Relationship Id="rId3"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4.svg"/><Relationship Id="rId7" Type="http://schemas.openxmlformats.org/officeDocument/2006/relationships/image" Target="../media/image10.png"/><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themeOverride" Target="../theme/themeOverride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3.svg"/><Relationship Id="rId7" Type="http://schemas.openxmlformats.org/officeDocument/2006/relationships/image" Target="../media/image10.png"/><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3.xml"/><Relationship Id="rId11" Type="http://schemas.openxmlformats.org/officeDocument/2006/relationships/slideLayout" Target="../slideLayouts/slideLayout1.xml"/><Relationship Id="rId10" Type="http://schemas.openxmlformats.org/officeDocument/2006/relationships/themeOverride" Target="../theme/themeOverride20.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21.xml"/><Relationship Id="rId5" Type="http://schemas.openxmlformats.org/officeDocument/2006/relationships/image" Target="../media/image13.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32.xml"/><Relationship Id="rId1" Type="http://schemas.openxmlformats.org/officeDocument/2006/relationships/chart" Target="../charts/chart3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22.xml"/><Relationship Id="rId5" Type="http://schemas.openxmlformats.org/officeDocument/2006/relationships/image" Target="../media/image13.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34.xml"/><Relationship Id="rId1" Type="http://schemas.openxmlformats.org/officeDocument/2006/relationships/chart" Target="../charts/chart33.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23.xml"/><Relationship Id="rId7" Type="http://schemas.openxmlformats.org/officeDocument/2006/relationships/image" Target="../media/image13.svg"/><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chart" Target="../charts/chart38.xml"/><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chart" Target="../charts/chart35.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24.xml"/><Relationship Id="rId5" Type="http://schemas.openxmlformats.org/officeDocument/2006/relationships/image" Target="../media/image13.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40.xml"/><Relationship Id="rId1" Type="http://schemas.openxmlformats.org/officeDocument/2006/relationships/chart" Target="../charts/chart39.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25.xml"/><Relationship Id="rId5" Type="http://schemas.openxmlformats.org/officeDocument/2006/relationships/image" Target="../media/image13.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42.xml"/><Relationship Id="rId1" Type="http://schemas.openxmlformats.org/officeDocument/2006/relationships/chart" Target="../charts/chart41.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26.xml"/><Relationship Id="rId5" Type="http://schemas.openxmlformats.org/officeDocument/2006/relationships/image" Target="../media/image13.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44.xml"/><Relationship Id="rId1" Type="http://schemas.openxmlformats.org/officeDocument/2006/relationships/chart" Target="../charts/chart43.xml"/></Relationships>
</file>

<file path=ppt/slides/_rels/slide2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svg"/><Relationship Id="rId3" Type="http://schemas.openxmlformats.org/officeDocument/2006/relationships/image" Target="../media/image10.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hemeOverride" Target="../theme/themeOverride27.xml"/><Relationship Id="rId1" Type="http://schemas.openxmlformats.org/officeDocument/2006/relationships/chart" Target="../charts/chart45.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hemeOverride" Target="../theme/themeOverride3.xml"/><Relationship Id="rId5" Type="http://schemas.openxmlformats.org/officeDocument/2006/relationships/image" Target="../media/image4.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hemeOverride" Target="../theme/themeOverride4.xml"/><Relationship Id="rId5" Type="http://schemas.openxmlformats.org/officeDocument/2006/relationships/image" Target="../media/image4.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chart" Target="../charts/chart3.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hemeOverride" Target="../theme/themeOverride5.xml"/><Relationship Id="rId7" Type="http://schemas.openxmlformats.org/officeDocument/2006/relationships/image" Target="../media/image4.svg"/><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hemeOverride" Target="../theme/themeOverride6.xml"/><Relationship Id="rId5" Type="http://schemas.openxmlformats.org/officeDocument/2006/relationships/image" Target="../media/image4.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chart" Target="../charts/chart9.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hemeOverride" Target="../theme/themeOverride7.xml"/><Relationship Id="rId5" Type="http://schemas.openxmlformats.org/officeDocument/2006/relationships/image" Target="../media/image4.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chart" Target="../charts/chart11.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hemeOverride" Target="../theme/themeOverride8.xml"/><Relationship Id="rId5" Type="http://schemas.openxmlformats.org/officeDocument/2006/relationships/image" Target="../media/image4.svg"/><Relationship Id="rId4" Type="http://schemas.openxmlformats.org/officeDocument/2006/relationships/image" Target="../media/image10.png"/><Relationship Id="rId3" Type="http://schemas.openxmlformats.org/officeDocument/2006/relationships/image" Target="../media/image2.png"/><Relationship Id="rId2" Type="http://schemas.openxmlformats.org/officeDocument/2006/relationships/chart" Target="../charts/chart14.xml"/><Relationship Id="rId1" Type="http://schemas.openxmlformats.org/officeDocument/2006/relationships/chart" Target="../charts/chart13.xml"/></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10.png"/><Relationship Id="rId2" Type="http://schemas.openxmlformats.org/officeDocument/2006/relationships/image" Target="../media/image2.png"/><Relationship Id="rId11" Type="http://schemas.openxmlformats.org/officeDocument/2006/relationships/slideLayout" Target="../slideLayouts/slideLayout12.xml"/><Relationship Id="rId10" Type="http://schemas.openxmlformats.org/officeDocument/2006/relationships/themeOverride" Target="../theme/themeOverride9.xml"/><Relationship Id="rId1"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013364"/>
            <a:ext cx="14630400" cy="1691143"/>
          </a:xfrm>
          <a:prstGeom prst="rect">
            <a:avLst/>
          </a:prstGeom>
          <a:solidFill>
            <a:srgbClr val="0042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Заголовок 1"/>
          <p:cNvSpPr txBox="1"/>
          <p:nvPr/>
        </p:nvSpPr>
        <p:spPr>
          <a:xfrm>
            <a:off x="887789" y="3205621"/>
            <a:ext cx="12467771" cy="924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ru-RU" sz="2800" b="1" dirty="0">
                <a:solidFill>
                  <a:schemeClr val="bg1"/>
                </a:solidFill>
                <a:latin typeface="Montserrat" panose="00000500000000000000" pitchFamily="2" charset="-52"/>
              </a:rPr>
              <a:t>Investment Proposal: </a:t>
            </a:r>
            <a:endParaRPr lang="en-US" altLang="ru-RU" sz="2800" b="1" dirty="0">
              <a:solidFill>
                <a:schemeClr val="bg1"/>
              </a:solidFill>
              <a:latin typeface="Montserrat" panose="00000500000000000000" pitchFamily="2" charset="-52"/>
            </a:endParaRPr>
          </a:p>
          <a:p>
            <a:r>
              <a:rPr lang="en-US" altLang="ru-RU" sz="2800" b="1" dirty="0">
                <a:solidFill>
                  <a:schemeClr val="bg1"/>
                </a:solidFill>
                <a:latin typeface="Montserrat" panose="00000500000000000000" pitchFamily="2" charset="-52"/>
              </a:rPr>
              <a:t>Vertical Integration Enterprise for Horticulture and Cold Chain</a:t>
            </a:r>
            <a:endParaRPr lang="en-US" altLang="ru-RU" sz="2800" b="1" dirty="0">
              <a:solidFill>
                <a:schemeClr val="bg1"/>
              </a:solidFill>
              <a:latin typeface="Montserrat" panose="00000500000000000000" pitchFamily="2" charset="-52"/>
            </a:endParaRPr>
          </a:p>
        </p:txBody>
      </p:sp>
      <p:pic>
        <p:nvPicPr>
          <p:cNvPr id="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276" y="150599"/>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641" y="135291"/>
            <a:ext cx="1845875" cy="6080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013364"/>
            <a:ext cx="14630400" cy="1691143"/>
          </a:xfrm>
          <a:prstGeom prst="rect">
            <a:avLst/>
          </a:prstGeom>
          <a:solidFill>
            <a:srgbClr val="0042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Заголовок 1"/>
          <p:cNvSpPr txBox="1"/>
          <p:nvPr/>
        </p:nvSpPr>
        <p:spPr>
          <a:xfrm>
            <a:off x="887789" y="3205621"/>
            <a:ext cx="12467771" cy="924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Montserrat" panose="00000500000000000000" pitchFamily="2" charset="-52"/>
              </a:rPr>
              <a:t>投资方案：垂直整合型园艺与冷链企业</a:t>
            </a:r>
            <a:r>
              <a:rPr lang="ru-RU" b="1" dirty="0">
                <a:solidFill>
                  <a:schemeClr val="bg1"/>
                </a:solidFill>
                <a:latin typeface="Montserrat" panose="00000500000000000000" pitchFamily="2" charset="-52"/>
              </a:rPr>
              <a:t> </a:t>
            </a:r>
            <a:endParaRPr lang="ru-RU" b="1" dirty="0">
              <a:solidFill>
                <a:schemeClr val="bg1"/>
              </a:solidFill>
              <a:latin typeface="Montserrat" panose="00000500000000000000" pitchFamily="2" charset="-52"/>
            </a:endParaRPr>
          </a:p>
        </p:txBody>
      </p:sp>
      <p:pic>
        <p:nvPicPr>
          <p:cNvPr id="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276" y="150599"/>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641" y="135291"/>
            <a:ext cx="1845875" cy="6080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p:nvPr/>
        </p:nvSpPr>
        <p:spPr>
          <a:xfrm>
            <a:off x="2970205" y="96420"/>
            <a:ext cx="11115834" cy="321945"/>
          </a:xfrm>
          <a:prstGeom prst="rect">
            <a:avLst/>
          </a:prstGeom>
        </p:spPr>
        <p:txBody>
          <a:bodyPr vert="horz" wrap="square" lIns="0" tIns="15238" rIns="0" bIns="0" rtlCol="0">
            <a:spAutoFit/>
          </a:bodyPr>
          <a:lstStyle/>
          <a:p>
            <a:pPr marL="15240" marR="6350" algn="ctr">
              <a:spcBef>
                <a:spcPts val="120"/>
              </a:spcBef>
            </a:pPr>
            <a:r>
              <a:rPr lang="zh-CN" altLang="en-US" sz="2000" b="1" dirty="0">
                <a:solidFill>
                  <a:schemeClr val="bg1"/>
                </a:solidFill>
                <a:latin typeface="Montserrat" panose="00000500000000000000" pitchFamily="2" charset="-52"/>
                <a:ea typeface="Unbounded Bold" pitchFamily="34" charset="-122"/>
              </a:rPr>
              <a:t>垂直一体化的园艺与冷链企业</a:t>
            </a:r>
            <a:endParaRPr lang="zh-CN" altLang="en-US" sz="2000" b="1" dirty="0">
              <a:solidFill>
                <a:schemeClr val="bg1"/>
              </a:solidFill>
              <a:latin typeface="Montserrat" panose="00000500000000000000" pitchFamily="2" charset="-52"/>
              <a:ea typeface="Unbounded Bold" pitchFamily="34" charset="-122"/>
            </a:endParaRPr>
          </a:p>
        </p:txBody>
      </p:sp>
      <p:sp>
        <p:nvSpPr>
          <p:cNvPr id="157" name="TextBox 156"/>
          <p:cNvSpPr txBox="1"/>
          <p:nvPr/>
        </p:nvSpPr>
        <p:spPr>
          <a:xfrm>
            <a:off x="10211762" y="847268"/>
            <a:ext cx="4070061" cy="368300"/>
          </a:xfrm>
          <a:prstGeom prst="rect">
            <a:avLst/>
          </a:prstGeom>
          <a:noFill/>
          <a:ln>
            <a:noFill/>
          </a:ln>
        </p:spPr>
        <p:txBody>
          <a:bodyPr wrap="square">
            <a:spAutoFit/>
          </a:bodyPr>
          <a:lstStyle/>
          <a:p>
            <a:pPr>
              <a:spcBef>
                <a:spcPts val="240"/>
              </a:spcBef>
              <a:spcAft>
                <a:spcPts val="240"/>
              </a:spcAft>
            </a:pPr>
            <a:r>
              <a:rPr lang="zh-CN" altLang="en-US" b="1" spc="13" dirty="0">
                <a:solidFill>
                  <a:schemeClr val="bg1"/>
                </a:solidFill>
                <a:latin typeface="Montserrat" panose="00000500000000000000" pitchFamily="2" charset="-52"/>
                <a:cs typeface="Arial MT"/>
              </a:rPr>
              <a:t>经济指标：</a:t>
            </a:r>
            <a:endParaRPr lang="zh-CN" altLang="en-US" b="1" spc="13" dirty="0">
              <a:solidFill>
                <a:schemeClr val="bg1"/>
              </a:solidFill>
              <a:latin typeface="Montserrat" panose="00000500000000000000" pitchFamily="2" charset="-52"/>
              <a:cs typeface="Arial MT"/>
            </a:endParaRPr>
          </a:p>
        </p:txBody>
      </p:sp>
      <p:sp>
        <p:nvSpPr>
          <p:cNvPr id="10" name="TextBox 9"/>
          <p:cNvSpPr txBox="1"/>
          <p:nvPr/>
        </p:nvSpPr>
        <p:spPr>
          <a:xfrm>
            <a:off x="10679805" y="1369794"/>
            <a:ext cx="1668780" cy="295910"/>
          </a:xfrm>
          <a:prstGeom prst="rect">
            <a:avLst/>
          </a:prstGeom>
          <a:noFill/>
        </p:spPr>
        <p:txBody>
          <a:bodyPr wrap="none" rtlCol="0">
            <a:spAutoFit/>
          </a:bodyPr>
          <a:lstStyle/>
          <a:p>
            <a:pPr algn="l"/>
            <a:r>
              <a:rPr lang="zh-CN" altLang="en-US" sz="1330" dirty="0">
                <a:solidFill>
                  <a:schemeClr val="bg1"/>
                </a:solidFill>
                <a:latin typeface="Montserrat" panose="00000500000000000000" pitchFamily="2" charset="-52"/>
              </a:rPr>
              <a:t>费用：</a:t>
            </a:r>
            <a:r>
              <a:rPr lang="en-US" altLang="ru-RU" sz="1330" dirty="0">
                <a:solidFill>
                  <a:schemeClr val="bg1"/>
                </a:solidFill>
                <a:latin typeface="Montserrat" panose="00000500000000000000" pitchFamily="2" charset="-52"/>
              </a:rPr>
              <a:t>550</a:t>
            </a:r>
            <a:r>
              <a:rPr lang="zh-CN" altLang="en-US" sz="1330" dirty="0">
                <a:solidFill>
                  <a:schemeClr val="bg1"/>
                </a:solidFill>
                <a:latin typeface="Montserrat" panose="00000500000000000000" pitchFamily="2" charset="-52"/>
              </a:rPr>
              <a:t>万美元。</a:t>
            </a:r>
            <a:endParaRPr lang="zh-CN" altLang="en-US" sz="1330" dirty="0">
              <a:solidFill>
                <a:schemeClr val="bg1"/>
              </a:solidFill>
              <a:latin typeface="Montserrat" panose="00000500000000000000" pitchFamily="2" charset="-52"/>
            </a:endParaRPr>
          </a:p>
        </p:txBody>
      </p:sp>
      <p:sp>
        <p:nvSpPr>
          <p:cNvPr id="43" name="TextBox 42"/>
          <p:cNvSpPr txBox="1"/>
          <p:nvPr/>
        </p:nvSpPr>
        <p:spPr>
          <a:xfrm>
            <a:off x="4740275" y="4664075"/>
            <a:ext cx="5192395" cy="3355975"/>
          </a:xfrm>
          <a:prstGeom prst="rect">
            <a:avLst/>
          </a:prstGeom>
          <a:noFill/>
          <a:ln>
            <a:solidFill>
              <a:srgbClr val="CCEBEE"/>
            </a:solidFill>
          </a:ln>
        </p:spPr>
        <p:txBody>
          <a:bodyPr wrap="square">
            <a:noAutofit/>
          </a:bodyPr>
          <a:lstStyle/>
          <a:p>
            <a:pPr algn="just">
              <a:lnSpc>
                <a:spcPct val="130000"/>
              </a:lnSpc>
              <a:spcBef>
                <a:spcPts val="300"/>
              </a:spcBef>
              <a:spcAft>
                <a:spcPts val="300"/>
              </a:spcAft>
            </a:pPr>
            <a:r>
              <a:rPr lang="zh-CN" altLang="en-US" sz="1600" dirty="0">
                <a:solidFill>
                  <a:schemeClr val="bg1"/>
                </a:solidFill>
                <a:latin typeface="Montserrat" panose="00000500000000000000" pitchFamily="2" charset="-52"/>
              </a:rPr>
              <a:t>项目目标</a:t>
            </a:r>
            <a:endParaRPr lang="zh-CN" altLang="en-US" sz="1600" dirty="0">
              <a:solidFill>
                <a:schemeClr val="bg1"/>
              </a:solidFill>
              <a:latin typeface="Montserrat" panose="00000500000000000000" pitchFamily="2" charset="-52"/>
            </a:endParaRPr>
          </a:p>
          <a:p>
            <a:pPr algn="just">
              <a:lnSpc>
                <a:spcPct val="130000"/>
              </a:lnSpc>
              <a:spcBef>
                <a:spcPts val="300"/>
              </a:spcBef>
              <a:spcAft>
                <a:spcPts val="300"/>
              </a:spcAft>
            </a:pPr>
            <a:r>
              <a:rPr lang="zh-CN" altLang="en-US" sz="1600" dirty="0">
                <a:solidFill>
                  <a:schemeClr val="bg1"/>
                </a:solidFill>
                <a:latin typeface="Montserrat" panose="00000500000000000000" pitchFamily="2" charset="-52"/>
              </a:rPr>
              <a:t>一家专业从事园艺和冷链运营的垂直整合企业，现正出售其位于塔什干州帕肯茨基区的物业综合体。</a:t>
            </a:r>
            <a:endParaRPr lang="zh-CN" altLang="en-US" sz="1600" dirty="0">
              <a:solidFill>
                <a:schemeClr val="bg1"/>
              </a:solidFill>
              <a:latin typeface="Montserrat" panose="00000500000000000000" pitchFamily="2" charset="-52"/>
            </a:endParaRPr>
          </a:p>
          <a:p>
            <a:pPr algn="just">
              <a:lnSpc>
                <a:spcPct val="130000"/>
              </a:lnSpc>
              <a:spcBef>
                <a:spcPts val="300"/>
              </a:spcBef>
              <a:spcAft>
                <a:spcPts val="300"/>
              </a:spcAft>
            </a:pPr>
            <a:r>
              <a:rPr lang="zh-CN" altLang="en-US" sz="1600" dirty="0">
                <a:solidFill>
                  <a:schemeClr val="bg1"/>
                </a:solidFill>
                <a:latin typeface="Montserrat" panose="00000500000000000000" pitchFamily="2" charset="-52"/>
              </a:rPr>
              <a:t>项目产品</a:t>
            </a:r>
            <a:endParaRPr lang="zh-CN" altLang="en-US" sz="1600" dirty="0">
              <a:solidFill>
                <a:schemeClr val="bg1"/>
              </a:solidFill>
              <a:latin typeface="Montserrat" panose="00000500000000000000" pitchFamily="2" charset="-52"/>
            </a:endParaRPr>
          </a:p>
          <a:p>
            <a:pPr algn="just">
              <a:lnSpc>
                <a:spcPct val="130000"/>
              </a:lnSpc>
              <a:spcBef>
                <a:spcPts val="300"/>
              </a:spcBef>
              <a:spcAft>
                <a:spcPts val="300"/>
              </a:spcAft>
            </a:pPr>
            <a:r>
              <a:rPr lang="zh-CN" altLang="en-US" sz="1600" dirty="0">
                <a:solidFill>
                  <a:schemeClr val="bg1"/>
                </a:solidFill>
                <a:latin typeface="Montserrat" panose="00000500000000000000" pitchFamily="2" charset="-52"/>
              </a:rPr>
              <a:t>这家垂直整合的园艺企业每年生产</a:t>
            </a:r>
            <a:r>
              <a:rPr lang="en-US" altLang="ru-RU" sz="1600" dirty="0">
                <a:solidFill>
                  <a:schemeClr val="bg1"/>
                </a:solidFill>
                <a:latin typeface="Montserrat" panose="00000500000000000000" pitchFamily="2" charset="-52"/>
              </a:rPr>
              <a:t>700</a:t>
            </a:r>
            <a:r>
              <a:rPr lang="zh-CN" altLang="en-US" sz="1600" dirty="0">
                <a:solidFill>
                  <a:schemeClr val="bg1"/>
                </a:solidFill>
                <a:latin typeface="Montserrat" panose="00000500000000000000" pitchFamily="2" charset="-52"/>
              </a:rPr>
              <a:t>吨</a:t>
            </a:r>
            <a:r>
              <a:rPr lang="en-US" altLang="ru-RU" sz="1600" dirty="0">
                <a:solidFill>
                  <a:schemeClr val="bg1"/>
                </a:solidFill>
                <a:latin typeface="Montserrat" panose="00000500000000000000" pitchFamily="2" charset="-52"/>
              </a:rPr>
              <a:t>Rizamat</a:t>
            </a:r>
            <a:r>
              <a:rPr lang="zh-CN" altLang="en-US" sz="1600" dirty="0">
                <a:solidFill>
                  <a:schemeClr val="bg1"/>
                </a:solidFill>
                <a:latin typeface="Montserrat" panose="00000500000000000000" pitchFamily="2" charset="-52"/>
              </a:rPr>
              <a:t>和</a:t>
            </a:r>
            <a:r>
              <a:rPr lang="en-US" altLang="ru-RU" sz="1600" dirty="0">
                <a:solidFill>
                  <a:schemeClr val="bg1"/>
                </a:solidFill>
                <a:latin typeface="Montserrat" panose="00000500000000000000" pitchFamily="2" charset="-52"/>
              </a:rPr>
              <a:t>Kishmish</a:t>
            </a:r>
            <a:r>
              <a:rPr lang="zh-CN" altLang="en-US" sz="1600" dirty="0">
                <a:solidFill>
                  <a:schemeClr val="bg1"/>
                </a:solidFill>
                <a:latin typeface="Montserrat" panose="00000500000000000000" pitchFamily="2" charset="-52"/>
              </a:rPr>
              <a:t>葡萄以及</a:t>
            </a:r>
            <a:r>
              <a:rPr lang="en-US" altLang="ru-RU" sz="1600" dirty="0">
                <a:solidFill>
                  <a:schemeClr val="bg1"/>
                </a:solidFill>
                <a:latin typeface="Montserrat" panose="00000500000000000000" pitchFamily="2" charset="-52"/>
              </a:rPr>
              <a:t>50</a:t>
            </a:r>
            <a:r>
              <a:rPr lang="zh-CN" altLang="en-US" sz="1600" dirty="0">
                <a:solidFill>
                  <a:schemeClr val="bg1"/>
                </a:solidFill>
                <a:latin typeface="Montserrat" panose="00000500000000000000" pitchFamily="2" charset="-52"/>
              </a:rPr>
              <a:t>吨</a:t>
            </a:r>
            <a:r>
              <a:rPr lang="en-US" altLang="ru-RU" sz="1600" dirty="0">
                <a:solidFill>
                  <a:schemeClr val="bg1"/>
                </a:solidFill>
                <a:latin typeface="Montserrat" panose="00000500000000000000" pitchFamily="2" charset="-52"/>
              </a:rPr>
              <a:t>Golden</a:t>
            </a:r>
            <a:r>
              <a:rPr lang="zh-CN" altLang="en-US" sz="1600" dirty="0">
                <a:solidFill>
                  <a:schemeClr val="bg1"/>
                </a:solidFill>
                <a:latin typeface="Montserrat" panose="00000500000000000000" pitchFamily="2" charset="-52"/>
              </a:rPr>
              <a:t>苹果。该设施还为超过</a:t>
            </a:r>
            <a:r>
              <a:rPr lang="en-US" altLang="ru-RU" sz="1600" dirty="0">
                <a:solidFill>
                  <a:schemeClr val="bg1"/>
                </a:solidFill>
                <a:latin typeface="Montserrat" panose="00000500000000000000" pitchFamily="2" charset="-52"/>
              </a:rPr>
              <a:t>1,250</a:t>
            </a:r>
            <a:r>
              <a:rPr lang="zh-CN" altLang="en-US" sz="1600" dirty="0">
                <a:solidFill>
                  <a:schemeClr val="bg1"/>
                </a:solidFill>
                <a:latin typeface="Montserrat" panose="00000500000000000000" pitchFamily="2" charset="-52"/>
              </a:rPr>
              <a:t>吨的果蔬产品提供冷藏服务，所有产品均实现出口。</a:t>
            </a:r>
            <a:endParaRPr lang="zh-CN" altLang="en-US" sz="1600" dirty="0">
              <a:solidFill>
                <a:schemeClr val="bg1"/>
              </a:solidFill>
              <a:latin typeface="Montserrat" panose="00000500000000000000" pitchFamily="2" charset="-52"/>
            </a:endParaRPr>
          </a:p>
          <a:p>
            <a:pPr algn="just">
              <a:lnSpc>
                <a:spcPct val="130000"/>
              </a:lnSpc>
              <a:spcBef>
                <a:spcPts val="300"/>
              </a:spcBef>
              <a:spcAft>
                <a:spcPts val="300"/>
              </a:spcAft>
            </a:pPr>
            <a:r>
              <a:rPr lang="zh-CN" altLang="en-US" sz="1600" dirty="0">
                <a:solidFill>
                  <a:schemeClr val="bg1"/>
                </a:solidFill>
                <a:latin typeface="Montserrat" panose="00000500000000000000" pitchFamily="2" charset="-52"/>
              </a:rPr>
              <a:t>我们邀请企业成为潜在投资者。</a:t>
            </a:r>
            <a:endParaRPr lang="zh-CN" altLang="en-US" sz="1600" dirty="0">
              <a:solidFill>
                <a:schemeClr val="bg1"/>
              </a:solidFill>
              <a:latin typeface="Montserrat" panose="00000500000000000000" pitchFamily="2" charset="-52"/>
            </a:endParaRPr>
          </a:p>
        </p:txBody>
      </p:sp>
      <p:sp>
        <p:nvSpPr>
          <p:cNvPr id="59" name="TextBox 58"/>
          <p:cNvSpPr txBox="1"/>
          <p:nvPr/>
        </p:nvSpPr>
        <p:spPr>
          <a:xfrm>
            <a:off x="10243847" y="4561745"/>
            <a:ext cx="3093704" cy="337185"/>
          </a:xfrm>
          <a:prstGeom prst="rect">
            <a:avLst/>
          </a:prstGeom>
          <a:noFill/>
        </p:spPr>
        <p:txBody>
          <a:bodyPr wrap="square">
            <a:spAutoFit/>
          </a:bodyPr>
          <a:lstStyle/>
          <a:p>
            <a:r>
              <a:rPr lang="zh-CN" altLang="en-US" sz="1600" b="1" dirty="0">
                <a:solidFill>
                  <a:schemeClr val="bg1"/>
                </a:solidFill>
                <a:latin typeface="Montserrat" panose="00000500000000000000" pitchFamily="2" charset="-52"/>
              </a:rPr>
              <a:t>项目安置</a:t>
            </a:r>
            <a:endParaRPr lang="zh-CN" altLang="en-US" sz="1600" b="1" dirty="0">
              <a:solidFill>
                <a:schemeClr val="bg1"/>
              </a:solidFill>
              <a:latin typeface="Montserrat" panose="00000500000000000000" pitchFamily="2" charset="-52"/>
            </a:endParaRPr>
          </a:p>
        </p:txBody>
      </p:sp>
      <p:sp>
        <p:nvSpPr>
          <p:cNvPr id="67" name="TextBox 66"/>
          <p:cNvSpPr txBox="1"/>
          <p:nvPr/>
        </p:nvSpPr>
        <p:spPr>
          <a:xfrm>
            <a:off x="10679805" y="2128036"/>
            <a:ext cx="1817370" cy="297180"/>
          </a:xfrm>
          <a:prstGeom prst="rect">
            <a:avLst/>
          </a:prstGeom>
          <a:noFill/>
        </p:spPr>
        <p:txBody>
          <a:bodyPr wrap="none" rtlCol="0">
            <a:spAutoFit/>
          </a:bodyPr>
          <a:lstStyle/>
          <a:p>
            <a:pPr algn="l">
              <a:spcBef>
                <a:spcPts val="200"/>
              </a:spcBef>
              <a:spcAft>
                <a:spcPts val="200"/>
              </a:spcAft>
            </a:pPr>
            <a:r>
              <a:rPr lang="zh-CN" altLang="en-US" sz="1335" b="1" dirty="0">
                <a:solidFill>
                  <a:schemeClr val="bg1"/>
                </a:solidFill>
                <a:latin typeface="Montserrat" panose="00000500000000000000" pitchFamily="2" charset="-52"/>
              </a:rPr>
              <a:t>收入</a:t>
            </a:r>
            <a:r>
              <a:rPr lang="zh-CN" altLang="en-US" sz="1335" dirty="0">
                <a:solidFill>
                  <a:schemeClr val="bg1"/>
                </a:solidFill>
                <a:latin typeface="Montserrat" panose="00000500000000000000" pitchFamily="2" charset="-52"/>
              </a:rPr>
              <a:t>：每年</a:t>
            </a:r>
            <a:r>
              <a:rPr lang="en-US" altLang="ru-RU" sz="1335" dirty="0">
                <a:solidFill>
                  <a:schemeClr val="bg1"/>
                </a:solidFill>
                <a:latin typeface="Montserrat" panose="00000500000000000000" pitchFamily="2" charset="-52"/>
              </a:rPr>
              <a:t>120</a:t>
            </a:r>
            <a:r>
              <a:rPr lang="zh-CN" altLang="en-US" sz="1335" dirty="0">
                <a:solidFill>
                  <a:schemeClr val="bg1"/>
                </a:solidFill>
                <a:latin typeface="Montserrat" panose="00000500000000000000" pitchFamily="2" charset="-52"/>
              </a:rPr>
              <a:t>万美元</a:t>
            </a:r>
            <a:endParaRPr lang="zh-CN" altLang="en-US" sz="1335" dirty="0">
              <a:solidFill>
                <a:schemeClr val="bg1"/>
              </a:solidFill>
              <a:latin typeface="Montserrat" panose="00000500000000000000" pitchFamily="2" charset="-52"/>
            </a:endParaRPr>
          </a:p>
        </p:txBody>
      </p:sp>
      <p:sp>
        <p:nvSpPr>
          <p:cNvPr id="68" name="TextBox 67"/>
          <p:cNvSpPr txBox="1"/>
          <p:nvPr/>
        </p:nvSpPr>
        <p:spPr>
          <a:xfrm>
            <a:off x="10724765" y="3908280"/>
            <a:ext cx="1152525" cy="297180"/>
          </a:xfrm>
          <a:prstGeom prst="rect">
            <a:avLst/>
          </a:prstGeom>
          <a:noFill/>
        </p:spPr>
        <p:txBody>
          <a:bodyPr wrap="none" rtlCol="0">
            <a:spAutoFit/>
          </a:bodyPr>
          <a:lstStyle/>
          <a:p>
            <a:pPr algn="l">
              <a:spcBef>
                <a:spcPts val="200"/>
              </a:spcBef>
              <a:spcAft>
                <a:spcPts val="200"/>
              </a:spcAft>
            </a:pPr>
            <a:r>
              <a:rPr lang="en-US" altLang="ru-RU" sz="1335" b="1" dirty="0">
                <a:solidFill>
                  <a:schemeClr val="bg1"/>
                </a:solidFill>
                <a:latin typeface="Montserrat" panose="00000500000000000000" pitchFamily="2" charset="-52"/>
              </a:rPr>
              <a:t>DPP</a:t>
            </a:r>
            <a:r>
              <a:rPr lang="zh-CN" altLang="en-US" sz="1335" dirty="0">
                <a:solidFill>
                  <a:schemeClr val="bg1"/>
                </a:solidFill>
                <a:latin typeface="Montserrat" panose="00000500000000000000" pitchFamily="2" charset="-52"/>
              </a:rPr>
              <a:t>：</a:t>
            </a:r>
            <a:r>
              <a:rPr lang="en-US" altLang="ru-RU" sz="1335" dirty="0">
                <a:solidFill>
                  <a:schemeClr val="bg1"/>
                </a:solidFill>
                <a:latin typeface="Montserrat" panose="00000500000000000000" pitchFamily="2" charset="-52"/>
              </a:rPr>
              <a:t>9.7</a:t>
            </a:r>
            <a:r>
              <a:rPr lang="zh-CN" altLang="en-US" sz="1335" dirty="0">
                <a:solidFill>
                  <a:schemeClr val="bg1"/>
                </a:solidFill>
                <a:latin typeface="Montserrat" panose="00000500000000000000" pitchFamily="2" charset="-52"/>
              </a:rPr>
              <a:t>岁</a:t>
            </a:r>
            <a:endParaRPr lang="zh-CN" altLang="en-US" sz="1335" dirty="0">
              <a:solidFill>
                <a:schemeClr val="bg1"/>
              </a:solidFill>
              <a:latin typeface="Montserrat" panose="00000500000000000000" pitchFamily="2" charset="-52"/>
            </a:endParaRPr>
          </a:p>
        </p:txBody>
      </p:sp>
      <p:sp>
        <p:nvSpPr>
          <p:cNvPr id="69" name="TextBox 68"/>
          <p:cNvSpPr txBox="1"/>
          <p:nvPr/>
        </p:nvSpPr>
        <p:spPr>
          <a:xfrm>
            <a:off x="10685672" y="2783801"/>
            <a:ext cx="1510665" cy="297180"/>
          </a:xfrm>
          <a:prstGeom prst="rect">
            <a:avLst/>
          </a:prstGeom>
          <a:noFill/>
        </p:spPr>
        <p:txBody>
          <a:bodyPr wrap="none" rtlCol="0">
            <a:spAutoFit/>
          </a:bodyPr>
          <a:lstStyle/>
          <a:p>
            <a:pPr algn="l">
              <a:spcBef>
                <a:spcPts val="200"/>
              </a:spcBef>
              <a:spcAft>
                <a:spcPts val="200"/>
              </a:spcAft>
            </a:pPr>
            <a:r>
              <a:rPr lang="zh-CN" altLang="en-US" sz="1335" dirty="0">
                <a:solidFill>
                  <a:schemeClr val="bg1"/>
                </a:solidFill>
                <a:latin typeface="Montserrat" panose="00000500000000000000" pitchFamily="2" charset="-52"/>
              </a:rPr>
              <a:t>收益率：约</a:t>
            </a:r>
            <a:r>
              <a:rPr lang="en-US" altLang="ru-RU" sz="1335" dirty="0">
                <a:solidFill>
                  <a:schemeClr val="bg1"/>
                </a:solidFill>
                <a:latin typeface="Montserrat" panose="00000500000000000000" pitchFamily="2" charset="-52"/>
              </a:rPr>
              <a:t>39.7%</a:t>
            </a:r>
            <a:endParaRPr lang="en-US" altLang="ru-RU" sz="1335" dirty="0">
              <a:solidFill>
                <a:schemeClr val="bg1"/>
              </a:solidFill>
              <a:latin typeface="Montserrat" panose="00000500000000000000" pitchFamily="2" charset="-52"/>
            </a:endParaRPr>
          </a:p>
        </p:txBody>
      </p:sp>
      <p:sp>
        <p:nvSpPr>
          <p:cNvPr id="70" name="TextBox 69"/>
          <p:cNvSpPr txBox="1"/>
          <p:nvPr/>
        </p:nvSpPr>
        <p:spPr>
          <a:xfrm>
            <a:off x="10714630" y="3317941"/>
            <a:ext cx="1206500" cy="297180"/>
          </a:xfrm>
          <a:prstGeom prst="rect">
            <a:avLst/>
          </a:prstGeom>
          <a:noFill/>
        </p:spPr>
        <p:txBody>
          <a:bodyPr wrap="none" rtlCol="0">
            <a:spAutoFit/>
          </a:bodyPr>
          <a:lstStyle/>
          <a:p>
            <a:pPr algn="l">
              <a:spcBef>
                <a:spcPts val="200"/>
              </a:spcBef>
              <a:spcAft>
                <a:spcPts val="200"/>
              </a:spcAft>
            </a:pPr>
            <a:r>
              <a:rPr lang="en-US" altLang="ru-RU" sz="1335" b="1" dirty="0">
                <a:solidFill>
                  <a:schemeClr val="bg1"/>
                </a:solidFill>
                <a:latin typeface="Montserrat" panose="00000500000000000000" pitchFamily="2" charset="-52"/>
              </a:rPr>
              <a:t>IRR</a:t>
            </a:r>
            <a:r>
              <a:rPr lang="zh-CN" altLang="en-US" sz="1335" dirty="0">
                <a:solidFill>
                  <a:schemeClr val="bg1"/>
                </a:solidFill>
                <a:latin typeface="Montserrat" panose="00000500000000000000" pitchFamily="2" charset="-52"/>
              </a:rPr>
              <a:t>：约</a:t>
            </a:r>
            <a:r>
              <a:rPr lang="en-US" altLang="ru-RU" sz="1335" dirty="0">
                <a:solidFill>
                  <a:schemeClr val="bg1"/>
                </a:solidFill>
                <a:latin typeface="Montserrat" panose="00000500000000000000" pitchFamily="2" charset="-52"/>
              </a:rPr>
              <a:t>9.2%</a:t>
            </a:r>
            <a:endParaRPr lang="en-US" altLang="ru-RU" sz="1335" dirty="0">
              <a:solidFill>
                <a:schemeClr val="bg1"/>
              </a:solidFill>
              <a:latin typeface="Montserrat" panose="00000500000000000000" pitchFamily="2" charset="-52"/>
            </a:endParaRPr>
          </a:p>
        </p:txBody>
      </p:sp>
      <p:grpSp>
        <p:nvGrpSpPr>
          <p:cNvPr id="64" name="Graphic 4"/>
          <p:cNvGrpSpPr/>
          <p:nvPr/>
        </p:nvGrpSpPr>
        <p:grpSpPr>
          <a:xfrm>
            <a:off x="11105003" y="4912751"/>
            <a:ext cx="3260346" cy="1951790"/>
            <a:chOff x="1343025" y="333375"/>
            <a:chExt cx="9505949" cy="6191249"/>
          </a:xfrm>
          <a:solidFill>
            <a:srgbClr val="73B9EE"/>
          </a:solidFill>
        </p:grpSpPr>
        <p:sp>
          <p:nvSpPr>
            <p:cNvPr id="66" name="Freeform: Shape 6"/>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1" name="Freeform: Shape 7"/>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6" name="Freeform: Shape 8"/>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8" name="Freeform: Shape 9"/>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grpFill/>
            <a:ln w="9525" cap="rnd">
              <a:solidFill>
                <a:srgbClr val="FFFFFF"/>
              </a:solidFill>
              <a:prstDash val="solid"/>
              <a:round/>
            </a:ln>
          </p:spPr>
          <p:txBody>
            <a:bodyPr rtlCol="0" anchor="ctr"/>
            <a:lstStyle/>
            <a:p>
              <a:endParaRPr lang="en-US" dirty="0">
                <a:solidFill>
                  <a:schemeClr val="bg1"/>
                </a:solidFill>
                <a:latin typeface="Montserrat" panose="00000500000000000000" pitchFamily="2" charset="-52"/>
                <a:cs typeface="Trebuchet MS" panose="020B0603020202020204" pitchFamily="34" charset="0"/>
              </a:endParaRPr>
            </a:p>
          </p:txBody>
        </p:sp>
        <p:sp>
          <p:nvSpPr>
            <p:cNvPr id="79" name="Freeform: Shape 10"/>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0" name="Freeform: Shape 11"/>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1" name="Freeform: Shape 12"/>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grpFill/>
            <a:ln w="9525" cap="rnd">
              <a:solidFill>
                <a:srgbClr val="FFFFFF"/>
              </a:solidFill>
              <a:prstDash val="solid"/>
              <a:round/>
            </a:ln>
          </p:spPr>
          <p:txBody>
            <a:bodyPr rtlCol="0" anchor="ctr"/>
            <a:lstStyle/>
            <a:p>
              <a:endParaRPr lang="en-US" dirty="0">
                <a:solidFill>
                  <a:schemeClr val="bg1"/>
                </a:solidFill>
                <a:latin typeface="Montserrat" panose="00000500000000000000" pitchFamily="2" charset="-52"/>
              </a:endParaRPr>
            </a:p>
          </p:txBody>
        </p:sp>
        <p:sp>
          <p:nvSpPr>
            <p:cNvPr id="82" name="Freeform: Shape 13"/>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3" name="Freeform: Shape 14"/>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4" name="Freeform: Shape 15"/>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5" name="Freeform: Shape 16"/>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86" name="Freeform: Shape 17"/>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87" name="Freeform: Shape 18"/>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8" name="Freeform: Shape 19"/>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90" name="Freeform: Shape 21"/>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91" name="Freeform: Shape 22"/>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grpSp>
      <p:sp>
        <p:nvSpPr>
          <p:cNvPr id="93" name="Rectangle 21"/>
          <p:cNvSpPr/>
          <p:nvPr/>
        </p:nvSpPr>
        <p:spPr>
          <a:xfrm>
            <a:off x="12470912" y="5041990"/>
            <a:ext cx="2099777" cy="275448"/>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90"/>
              </a:spcAft>
            </a:pPr>
            <a:r>
              <a:rPr lang="zh-CN" altLang="en-US" sz="1050" b="1" dirty="0">
                <a:solidFill>
                  <a:schemeClr val="bg1"/>
                </a:solidFill>
                <a:latin typeface="Montserrat" panose="00000500000000000000" pitchFamily="2" charset="-52"/>
              </a:rPr>
              <a:t>塔什干州</a:t>
            </a:r>
            <a:endParaRPr lang="zh-CN" altLang="en-US" sz="1050" b="1" dirty="0">
              <a:solidFill>
                <a:schemeClr val="bg1"/>
              </a:solidFill>
              <a:latin typeface="Montserrat" panose="00000500000000000000" pitchFamily="2" charset="-52"/>
            </a:endParaRPr>
          </a:p>
        </p:txBody>
      </p:sp>
      <p:sp>
        <p:nvSpPr>
          <p:cNvPr id="52" name="Прямоугольник: скругленные углы 51"/>
          <p:cNvSpPr/>
          <p:nvPr/>
        </p:nvSpPr>
        <p:spPr>
          <a:xfrm>
            <a:off x="10118690" y="1387105"/>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Прямоугольник: скругленные углы 52"/>
          <p:cNvSpPr/>
          <p:nvPr/>
        </p:nvSpPr>
        <p:spPr>
          <a:xfrm>
            <a:off x="10128975" y="3312561"/>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Прямоугольник: скругленные углы 53"/>
          <p:cNvSpPr/>
          <p:nvPr/>
        </p:nvSpPr>
        <p:spPr>
          <a:xfrm>
            <a:off x="10124557" y="2781043"/>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Прямоугольник: скругленные углы 54"/>
          <p:cNvSpPr/>
          <p:nvPr/>
        </p:nvSpPr>
        <p:spPr>
          <a:xfrm>
            <a:off x="10165087" y="3873727"/>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Прямоугольник: скругленные углы 56"/>
          <p:cNvSpPr/>
          <p:nvPr/>
        </p:nvSpPr>
        <p:spPr>
          <a:xfrm>
            <a:off x="10107486" y="2120885"/>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Рисунок 61"/>
          <p:cNvPicPr>
            <a:picLocks noChangeAspect="1"/>
          </p:cNvPicPr>
          <p:nvPr/>
        </p:nvPicPr>
        <p:blipFill>
          <a:blip r:embed="rId1"/>
          <a:stretch>
            <a:fillRect/>
          </a:stretch>
        </p:blipFill>
        <p:spPr>
          <a:xfrm>
            <a:off x="10174091" y="1404281"/>
            <a:ext cx="334790" cy="286563"/>
          </a:xfrm>
          <a:prstGeom prst="rect">
            <a:avLst/>
          </a:prstGeom>
        </p:spPr>
      </p:pic>
      <p:pic>
        <p:nvPicPr>
          <p:cNvPr id="63" name="Рисунок 62"/>
          <p:cNvPicPr>
            <a:picLocks noChangeAspect="1"/>
          </p:cNvPicPr>
          <p:nvPr/>
        </p:nvPicPr>
        <p:blipFill>
          <a:blip r:embed="rId2"/>
          <a:stretch>
            <a:fillRect/>
          </a:stretch>
        </p:blipFill>
        <p:spPr>
          <a:xfrm>
            <a:off x="10171245" y="2124079"/>
            <a:ext cx="279978" cy="279978"/>
          </a:xfrm>
          <a:prstGeom prst="rect">
            <a:avLst/>
          </a:prstGeom>
        </p:spPr>
      </p:pic>
      <p:pic>
        <p:nvPicPr>
          <p:cNvPr id="95" name="Рисунок 94"/>
          <p:cNvPicPr>
            <a:picLocks noChangeAspect="1"/>
          </p:cNvPicPr>
          <p:nvPr/>
        </p:nvPicPr>
        <p:blipFill>
          <a:blip r:embed="rId3"/>
          <a:stretch>
            <a:fillRect/>
          </a:stretch>
        </p:blipFill>
        <p:spPr>
          <a:xfrm>
            <a:off x="10255191" y="3904760"/>
            <a:ext cx="279978" cy="279978"/>
          </a:xfrm>
          <a:prstGeom prst="rect">
            <a:avLst/>
          </a:prstGeom>
        </p:spPr>
      </p:pic>
      <p:pic>
        <p:nvPicPr>
          <p:cNvPr id="96" name="Рисунок 95"/>
          <p:cNvPicPr>
            <a:picLocks noChangeAspect="1"/>
          </p:cNvPicPr>
          <p:nvPr/>
        </p:nvPicPr>
        <p:blipFill>
          <a:blip r:embed="rId4"/>
          <a:stretch>
            <a:fillRect/>
          </a:stretch>
        </p:blipFill>
        <p:spPr>
          <a:xfrm>
            <a:off x="10212701" y="2838928"/>
            <a:ext cx="279978" cy="279978"/>
          </a:xfrm>
          <a:prstGeom prst="rect">
            <a:avLst/>
          </a:prstGeom>
        </p:spPr>
      </p:pic>
      <p:pic>
        <p:nvPicPr>
          <p:cNvPr id="97" name="Рисунок 96"/>
          <p:cNvPicPr>
            <a:picLocks noChangeAspect="1"/>
          </p:cNvPicPr>
          <p:nvPr/>
        </p:nvPicPr>
        <p:blipFill>
          <a:blip r:embed="rId5"/>
          <a:stretch>
            <a:fillRect/>
          </a:stretch>
        </p:blipFill>
        <p:spPr>
          <a:xfrm>
            <a:off x="10171245" y="3314609"/>
            <a:ext cx="279978" cy="279978"/>
          </a:xfrm>
          <a:prstGeom prst="rect">
            <a:avLst/>
          </a:prstGeom>
        </p:spPr>
      </p:pic>
      <p:graphicFrame>
        <p:nvGraphicFramePr>
          <p:cNvPr id="118" name="Table 24"/>
          <p:cNvGraphicFramePr>
            <a:graphicFrameLocks noGrp="1"/>
          </p:cNvGraphicFramePr>
          <p:nvPr/>
        </p:nvGraphicFramePr>
        <p:xfrm>
          <a:off x="10472583" y="6045192"/>
          <a:ext cx="1602912" cy="743691"/>
        </p:xfrm>
        <a:graphic>
          <a:graphicData uri="http://schemas.openxmlformats.org/drawingml/2006/table">
            <a:tbl>
              <a:tblPr firstRow="1" bandRow="1">
                <a:tableStyleId>{5C22544A-7EE6-4342-B048-85BDC9FD1C3A}</a:tableStyleId>
              </a:tblPr>
              <a:tblGrid>
                <a:gridCol w="810812"/>
                <a:gridCol w="792100"/>
              </a:tblGrid>
              <a:tr h="273160">
                <a:tc gridSpan="2">
                  <a:txBody>
                    <a:bodyPr/>
                    <a:lstStyle/>
                    <a:p>
                      <a:pPr algn="ctr">
                        <a:spcAft>
                          <a:spcPts val="490"/>
                        </a:spcAft>
                      </a:pPr>
                      <a:r>
                        <a:rPr lang="zh-CN" altLang="en-US" sz="800" dirty="0">
                          <a:solidFill>
                            <a:schemeClr val="bg1"/>
                          </a:solidFill>
                          <a:latin typeface="Montserrat" panose="00000500000000000000" pitchFamily="2" charset="-52"/>
                        </a:rPr>
                        <a:t>塔什干州</a:t>
                      </a:r>
                      <a:endParaRPr lang="zh-CN" altLang="en-US" sz="800" dirty="0">
                        <a:solidFill>
                          <a:schemeClr val="bg1"/>
                        </a:solidFill>
                        <a:latin typeface="Montserrat" panose="00000500000000000000" pitchFamily="2" charset="-52"/>
                      </a:endParaRPr>
                    </a:p>
                  </a:txBody>
                  <a:tcPr marL="0" marR="0" marT="0" marB="0" anchor="ctr">
                    <a:solidFill>
                      <a:srgbClr val="00425F"/>
                    </a:solidFill>
                  </a:tcPr>
                </a:tc>
                <a:tc hMerge="1">
                  <a:tcPr marL="0" marR="0" marT="0" marB="0">
                    <a:solidFill>
                      <a:schemeClr val="accent2">
                        <a:lumMod val="50000"/>
                      </a:schemeClr>
                    </a:solidFill>
                  </a:tcPr>
                </a:tc>
              </a:tr>
              <a:tr h="213633">
                <a:tc>
                  <a:txBody>
                    <a:bodyPr/>
                    <a:lstStyle/>
                    <a:p>
                      <a:pPr marL="87630" indent="0"/>
                      <a:r>
                        <a:rPr lang="zh-CN" altLang="en-US" sz="800" kern="1200" spc="-10" dirty="0">
                          <a:solidFill>
                            <a:schemeClr val="bg1"/>
                          </a:solidFill>
                          <a:latin typeface="Montserrat" panose="00000500000000000000" pitchFamily="2" charset="-52"/>
                          <a:ea typeface="+mn-ea"/>
                        </a:rPr>
                        <a:t>面积</a:t>
                      </a:r>
                      <a:endParaRPr lang="zh-CN" altLang="en-US" sz="800" kern="1200" spc="-10" dirty="0">
                        <a:solidFill>
                          <a:schemeClr val="bg1"/>
                        </a:solidFill>
                        <a:latin typeface="Montserrat" panose="00000500000000000000" pitchFamily="2" charset="-52"/>
                        <a:ea typeface="+mn-ea"/>
                      </a:endParaRPr>
                    </a:p>
                  </a:txBody>
                  <a:tcPr marL="0" marR="0" marT="0" marB="0" anchor="ctr">
                    <a:lnB w="12700" cap="flat" cmpd="sng" algn="ctr">
                      <a:solidFill>
                        <a:schemeClr val="bg1"/>
                      </a:solidFill>
                      <a:prstDash val="solid"/>
                      <a:round/>
                      <a:headEnd type="none" w="med" len="med"/>
                      <a:tailEnd type="none" w="med" len="med"/>
                    </a:lnB>
                    <a:noFill/>
                  </a:tcPr>
                </a:tc>
                <a:tc>
                  <a:txBody>
                    <a:bodyPr/>
                    <a:lstStyle/>
                    <a:p>
                      <a:pPr marL="87630" indent="0"/>
                      <a:r>
                        <a:rPr lang="en-US" altLang="ru-RU" sz="800" kern="1200" spc="-10" dirty="0">
                          <a:solidFill>
                            <a:schemeClr val="bg1"/>
                          </a:solidFill>
                          <a:latin typeface="Montserrat" panose="00000500000000000000" pitchFamily="2" charset="-52"/>
                          <a:ea typeface="+mn-ea"/>
                        </a:rPr>
                        <a:t>15.3</a:t>
                      </a:r>
                      <a:r>
                        <a:rPr lang="zh-CN" altLang="en-US" sz="800" kern="1200" spc="-10" dirty="0">
                          <a:solidFill>
                            <a:schemeClr val="bg1"/>
                          </a:solidFill>
                          <a:latin typeface="Montserrat" panose="00000500000000000000" pitchFamily="2" charset="-52"/>
                          <a:ea typeface="+mn-ea"/>
                        </a:rPr>
                        <a:t>万平方公里</a:t>
                      </a:r>
                      <a:endParaRPr lang="zh-CN" altLang="en-US" sz="800" kern="1200" spc="-10" dirty="0">
                        <a:solidFill>
                          <a:schemeClr val="bg1"/>
                        </a:solidFill>
                        <a:latin typeface="Montserrat" panose="00000500000000000000" pitchFamily="2" charset="-52"/>
                        <a:ea typeface="+mn-ea"/>
                      </a:endParaRPr>
                    </a:p>
                  </a:txBody>
                  <a:tcPr marL="0" marR="0" marT="0" marB="0" anchor="ctr">
                    <a:lnB w="12700" cap="flat" cmpd="sng" algn="ctr">
                      <a:solidFill>
                        <a:schemeClr val="bg1"/>
                      </a:solidFill>
                      <a:prstDash val="solid"/>
                      <a:round/>
                      <a:headEnd type="none" w="med" len="med"/>
                      <a:tailEnd type="none" w="med" len="med"/>
                    </a:lnB>
                    <a:noFill/>
                  </a:tcPr>
                </a:tc>
              </a:tr>
              <a:tr h="256898">
                <a:tc>
                  <a:txBody>
                    <a:bodyPr/>
                    <a:lstStyle/>
                    <a:p>
                      <a:pPr marL="87630" indent="0"/>
                      <a:r>
                        <a:rPr lang="zh-CN" altLang="en-US" sz="800" kern="1200" spc="-10" dirty="0">
                          <a:solidFill>
                            <a:schemeClr val="bg1"/>
                          </a:solidFill>
                          <a:latin typeface="Montserrat" panose="00000500000000000000" pitchFamily="2" charset="-52"/>
                          <a:ea typeface="+mn-ea"/>
                          <a:cs typeface="+mn-cs"/>
                        </a:rPr>
                        <a:t>人口</a:t>
                      </a:r>
                      <a:endParaRPr lang="zh-CN" altLang="en-US" sz="800" kern="1200" spc="-10" dirty="0">
                        <a:solidFill>
                          <a:schemeClr val="bg1"/>
                        </a:solidFill>
                        <a:latin typeface="Montserrat" panose="00000500000000000000" pitchFamily="2" charset="-52"/>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87630" indent="0"/>
                      <a:r>
                        <a:rPr lang="en-US" altLang="ru-RU" sz="800" kern="1200" spc="-10" dirty="0">
                          <a:solidFill>
                            <a:schemeClr val="bg1"/>
                          </a:solidFill>
                          <a:latin typeface="Montserrat" panose="00000500000000000000" pitchFamily="2" charset="-52"/>
                          <a:ea typeface="+mn-ea"/>
                          <a:cs typeface="+mn-cs"/>
                        </a:rPr>
                        <a:t>290</a:t>
                      </a:r>
                      <a:r>
                        <a:rPr lang="zh-CN" altLang="en-US" sz="800" kern="1200" spc="-10" dirty="0">
                          <a:solidFill>
                            <a:schemeClr val="bg1"/>
                          </a:solidFill>
                          <a:latin typeface="Montserrat" panose="00000500000000000000" pitchFamily="2" charset="-52"/>
                          <a:ea typeface="+mn-ea"/>
                          <a:cs typeface="+mn-cs"/>
                        </a:rPr>
                        <a:t>万</a:t>
                      </a:r>
                      <a:endParaRPr lang="zh-CN" altLang="en-US" sz="800" kern="1200" spc="-10" dirty="0">
                        <a:solidFill>
                          <a:schemeClr val="bg1"/>
                        </a:solidFill>
                        <a:latin typeface="Montserrat" panose="00000500000000000000" pitchFamily="2" charset="-52"/>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pic>
        <p:nvPicPr>
          <p:cNvPr id="7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76" y="104529"/>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72" name="Рисунок 7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641" y="135291"/>
            <a:ext cx="1845875" cy="608053"/>
          </a:xfrm>
          <a:prstGeom prst="rect">
            <a:avLst/>
          </a:prstGeom>
        </p:spPr>
      </p:pic>
      <p:sp>
        <p:nvSpPr>
          <p:cNvPr id="89" name="object 12"/>
          <p:cNvSpPr txBox="1"/>
          <p:nvPr/>
        </p:nvSpPr>
        <p:spPr>
          <a:xfrm>
            <a:off x="25287" y="861879"/>
            <a:ext cx="4677765" cy="48006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lang="ru-RU" sz="1400" b="1" dirty="0">
                <a:solidFill>
                  <a:schemeClr val="bg1"/>
                </a:solidFill>
                <a:latin typeface="Montserrat" panose="00000500000000000000" pitchFamily="2" charset="-52"/>
              </a:rPr>
              <a:t>  </a:t>
            </a:r>
            <a:r>
              <a:rPr lang="zh-CN" altLang="en-US" sz="1400" b="1" dirty="0">
                <a:solidFill>
                  <a:schemeClr val="bg1"/>
                </a:solidFill>
                <a:latin typeface="Montserrat" panose="00000500000000000000" pitchFamily="2" charset="-52"/>
              </a:rPr>
              <a:t>行业</a:t>
            </a:r>
            <a:endParaRPr lang="zh-CN" altLang="en-US" sz="1400" b="1"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zh-CN" altLang="en-US" sz="1400" b="1" dirty="0">
                <a:solidFill>
                  <a:schemeClr val="bg1"/>
                </a:solidFill>
                <a:latin typeface="Montserrat" panose="00000500000000000000" pitchFamily="2" charset="-52"/>
              </a:rPr>
              <a:t>农业与食品工业</a:t>
            </a:r>
            <a:r>
              <a:rPr lang="ru-RU" sz="1400" b="1" dirty="0">
                <a:solidFill>
                  <a:schemeClr val="bg1"/>
                </a:solidFill>
                <a:latin typeface="Montserrat" panose="00000500000000000000" pitchFamily="2" charset="-52"/>
              </a:rPr>
              <a:t>ь</a:t>
            </a:r>
            <a:endParaRPr lang="ru-RU" sz="1400" b="1" dirty="0">
              <a:solidFill>
                <a:schemeClr val="bg1"/>
              </a:solidFill>
              <a:latin typeface="Montserrat" panose="00000500000000000000" pitchFamily="2" charset="-52"/>
            </a:endParaRPr>
          </a:p>
        </p:txBody>
      </p:sp>
      <p:sp>
        <p:nvSpPr>
          <p:cNvPr id="102" name="object 12"/>
          <p:cNvSpPr txBox="1"/>
          <p:nvPr/>
        </p:nvSpPr>
        <p:spPr>
          <a:xfrm>
            <a:off x="79906" y="1483912"/>
            <a:ext cx="4393337" cy="3199765"/>
          </a:xfrm>
          <a:prstGeom prst="rect">
            <a:avLst/>
          </a:prstGeom>
        </p:spPr>
        <p:txBody>
          <a:bodyPr vert="horz" wrap="square" lIns="0" tIns="24765" rIns="0" bIns="0" rtlCol="0">
            <a:spAutoFit/>
          </a:bodyPr>
          <a:lstStyle/>
          <a:p>
            <a:pPr marL="12700">
              <a:lnSpc>
                <a:spcPct val="130000"/>
              </a:lnSpc>
              <a:spcBef>
                <a:spcPts val="195"/>
              </a:spcBef>
              <a:defRPr/>
            </a:pPr>
            <a:r>
              <a:rPr lang="zh-CN" altLang="en-US" sz="1400" b="1" i="1" dirty="0">
                <a:solidFill>
                  <a:schemeClr val="bg1"/>
                </a:solidFill>
                <a:latin typeface="Montserrat" panose="00000500000000000000" pitchFamily="2" charset="-52"/>
              </a:rPr>
              <a:t>为什么应该投资这个项目</a:t>
            </a:r>
            <a:endParaRPr lang="zh-CN" altLang="en-US" sz="1400" b="1" i="1" dirty="0">
              <a:solidFill>
                <a:schemeClr val="bg1"/>
              </a:solidFill>
              <a:latin typeface="Montserrat" panose="00000500000000000000" pitchFamily="2" charset="-52"/>
            </a:endParaRPr>
          </a:p>
          <a:p>
            <a:pPr marL="12700" indent="457200">
              <a:lnSpc>
                <a:spcPct val="130000"/>
              </a:lnSpc>
              <a:spcBef>
                <a:spcPts val="195"/>
              </a:spcBef>
              <a:defRPr/>
            </a:pPr>
            <a:r>
              <a:rPr lang="zh-CN" altLang="en-US" sz="1400" b="1" dirty="0">
                <a:solidFill>
                  <a:schemeClr val="bg1"/>
                </a:solidFill>
                <a:latin typeface="Montserrat" panose="00000500000000000000" pitchFamily="2" charset="-52"/>
              </a:rPr>
              <a:t>高产与商品化产出。集约化果园的产量高于常规果园：前者可达</a:t>
            </a:r>
            <a:r>
              <a:rPr lang="en-US" altLang="ru-RU" sz="1400" b="1" dirty="0">
                <a:solidFill>
                  <a:schemeClr val="bg1"/>
                </a:solidFill>
                <a:latin typeface="Montserrat" panose="00000500000000000000" pitchFamily="2" charset="-52"/>
              </a:rPr>
              <a:t>55–100</a:t>
            </a:r>
            <a:r>
              <a:rPr lang="zh-CN" altLang="en-US" sz="1400" b="1" dirty="0">
                <a:solidFill>
                  <a:schemeClr val="bg1"/>
                </a:solidFill>
                <a:latin typeface="Montserrat" panose="00000500000000000000" pitchFamily="2" charset="-52"/>
              </a:rPr>
              <a:t>吨</a:t>
            </a:r>
            <a:r>
              <a:rPr lang="en-US" altLang="ru-RU" sz="1400" b="1" dirty="0">
                <a:solidFill>
                  <a:schemeClr val="bg1"/>
                </a:solidFill>
                <a:latin typeface="Montserrat" panose="00000500000000000000" pitchFamily="2" charset="-52"/>
              </a:rPr>
              <a:t>/</a:t>
            </a:r>
            <a:r>
              <a:rPr lang="zh-CN" altLang="en-US" sz="1400" b="1" dirty="0">
                <a:solidFill>
                  <a:schemeClr val="bg1"/>
                </a:solidFill>
                <a:latin typeface="Montserrat" panose="00000500000000000000" pitchFamily="2" charset="-52"/>
              </a:rPr>
              <a:t>公顷，而常规果园仅为</a:t>
            </a:r>
            <a:r>
              <a:rPr lang="en-US" altLang="ru-RU" sz="1400" b="1" dirty="0">
                <a:solidFill>
                  <a:schemeClr val="bg1"/>
                </a:solidFill>
                <a:latin typeface="Montserrat" panose="00000500000000000000" pitchFamily="2" charset="-52"/>
              </a:rPr>
              <a:t>35–45</a:t>
            </a:r>
            <a:r>
              <a:rPr lang="zh-CN" altLang="en-US" sz="1400" b="1" dirty="0">
                <a:solidFill>
                  <a:schemeClr val="bg1"/>
                </a:solidFill>
                <a:latin typeface="Montserrat" panose="00000500000000000000" pitchFamily="2" charset="-52"/>
              </a:rPr>
              <a:t>吨</a:t>
            </a:r>
            <a:r>
              <a:rPr lang="en-US" altLang="ru-RU" sz="1400" b="1" dirty="0">
                <a:solidFill>
                  <a:schemeClr val="bg1"/>
                </a:solidFill>
                <a:latin typeface="Montserrat" panose="00000500000000000000" pitchFamily="2" charset="-52"/>
              </a:rPr>
              <a:t>/</a:t>
            </a:r>
            <a:r>
              <a:rPr lang="zh-CN" altLang="en-US" sz="1400" b="1" dirty="0">
                <a:solidFill>
                  <a:schemeClr val="bg1"/>
                </a:solidFill>
                <a:latin typeface="Montserrat" panose="00000500000000000000" pitchFamily="2" charset="-52"/>
              </a:rPr>
              <a:t>公顷；商品化率也更高，可达</a:t>
            </a:r>
            <a:r>
              <a:rPr lang="en-US" altLang="ru-RU" sz="1400" b="1" dirty="0">
                <a:solidFill>
                  <a:schemeClr val="bg1"/>
                </a:solidFill>
                <a:latin typeface="Montserrat" panose="00000500000000000000" pitchFamily="2" charset="-52"/>
              </a:rPr>
              <a:t>85–95%</a:t>
            </a:r>
            <a:r>
              <a:rPr lang="zh-CN" altLang="en-US" sz="1400" b="1" dirty="0">
                <a:solidFill>
                  <a:schemeClr val="bg1"/>
                </a:solidFill>
                <a:latin typeface="Montserrat" panose="00000500000000000000" pitchFamily="2" charset="-52"/>
              </a:rPr>
              <a:t>，而常规果园仅为</a:t>
            </a:r>
            <a:r>
              <a:rPr lang="en-US" altLang="ru-RU" sz="1400" b="1" dirty="0">
                <a:solidFill>
                  <a:schemeClr val="bg1"/>
                </a:solidFill>
                <a:latin typeface="Montserrat" panose="00000500000000000000" pitchFamily="2" charset="-52"/>
              </a:rPr>
              <a:t>30–50%.</a:t>
            </a:r>
            <a:endParaRPr lang="en-US" altLang="ru-RU" sz="1400" b="1" dirty="0">
              <a:solidFill>
                <a:schemeClr val="bg1"/>
              </a:solidFill>
              <a:latin typeface="Montserrat" panose="00000500000000000000" pitchFamily="2" charset="-52"/>
            </a:endParaRPr>
          </a:p>
          <a:p>
            <a:pPr marL="12700" indent="457200">
              <a:lnSpc>
                <a:spcPct val="130000"/>
              </a:lnSpc>
              <a:spcBef>
                <a:spcPts val="195"/>
              </a:spcBef>
              <a:defRPr/>
            </a:pPr>
            <a:r>
              <a:rPr lang="zh-CN" altLang="en-US" sz="1400" b="1" dirty="0">
                <a:solidFill>
                  <a:schemeClr val="bg1"/>
                </a:solidFill>
                <a:latin typeface="Montserrat" panose="00000500000000000000" pitchFamily="2" charset="-52"/>
              </a:rPr>
              <a:t>生产增长。葡萄种植是一项盈利的产业，产量增长主要得益于新型集约化和超集约化果园的应用。</a:t>
            </a:r>
            <a:endParaRPr lang="zh-CN" altLang="en-US" sz="1400" b="1" dirty="0">
              <a:solidFill>
                <a:schemeClr val="bg1"/>
              </a:solidFill>
              <a:latin typeface="Montserrat" panose="00000500000000000000" pitchFamily="2" charset="-52"/>
            </a:endParaRPr>
          </a:p>
          <a:p>
            <a:pPr marL="12700" indent="457200">
              <a:lnSpc>
                <a:spcPct val="130000"/>
              </a:lnSpc>
              <a:spcBef>
                <a:spcPts val="195"/>
              </a:spcBef>
              <a:defRPr/>
            </a:pPr>
            <a:r>
              <a:rPr lang="zh-CN" altLang="en-US" sz="1400" b="1" dirty="0">
                <a:solidFill>
                  <a:schemeClr val="bg1"/>
                </a:solidFill>
                <a:latin typeface="Montserrat" panose="00000500000000000000" pitchFamily="2" charset="-52"/>
              </a:rPr>
              <a:t>通过农业旅游实现创收的可能性。</a:t>
            </a:r>
            <a:endParaRPr lang="zh-CN" altLang="en-US" sz="1400" b="1" dirty="0">
              <a:solidFill>
                <a:schemeClr val="bg1"/>
              </a:solidFill>
              <a:latin typeface="Montserrat" panose="00000500000000000000" pitchFamily="2" charset="-52"/>
            </a:endParaRPr>
          </a:p>
          <a:p>
            <a:pPr marL="12700">
              <a:lnSpc>
                <a:spcPct val="130000"/>
              </a:lnSpc>
              <a:spcBef>
                <a:spcPts val="195"/>
              </a:spcBef>
              <a:defRPr/>
            </a:pPr>
            <a:r>
              <a:rPr lang="zh-CN" altLang="en-US" sz="1400" b="1" dirty="0">
                <a:solidFill>
                  <a:schemeClr val="bg1"/>
                </a:solidFill>
                <a:latin typeface="Montserrat" panose="00000500000000000000" pitchFamily="2" charset="-52"/>
              </a:rPr>
              <a:t>葡萄种植不仅是生产活动，更是吸引游客体验的热门景点。民宿、葡萄园导览、品酒会等项目，都能成为创收的亮点。</a:t>
            </a:r>
            <a:endParaRPr lang="zh-CN" altLang="en-US" sz="1400" b="1" dirty="0">
              <a:solidFill>
                <a:schemeClr val="bg1"/>
              </a:solidFill>
              <a:latin typeface="Montserrat" panose="00000500000000000000" pitchFamily="2" charset="-52"/>
            </a:endParaRPr>
          </a:p>
        </p:txBody>
      </p:sp>
      <p:sp>
        <p:nvSpPr>
          <p:cNvPr id="103" name="object 12"/>
          <p:cNvSpPr txBox="1"/>
          <p:nvPr/>
        </p:nvSpPr>
        <p:spPr>
          <a:xfrm>
            <a:off x="10466525" y="6859806"/>
            <a:ext cx="3956071" cy="120142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lang="zh-CN" altLang="en-US" sz="1400" b="1" dirty="0">
                <a:solidFill>
                  <a:schemeClr val="bg1"/>
                </a:solidFill>
                <a:latin typeface="Montserrat" panose="00000500000000000000" pitchFamily="2" charset="-52"/>
              </a:rPr>
              <a:t>项目发起人</a:t>
            </a:r>
            <a:endParaRPr lang="zh-CN" altLang="en-US" sz="1400" b="1"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zh-CN" altLang="en-US" sz="1400" dirty="0">
                <a:solidFill>
                  <a:schemeClr val="bg1"/>
                </a:solidFill>
                <a:latin typeface="Montserrat" panose="00000500000000000000" pitchFamily="2" charset="-52"/>
              </a:rPr>
              <a:t>名称：</a:t>
            </a:r>
            <a:r>
              <a:rPr lang="en-US" altLang="ru-RU" sz="1400" dirty="0">
                <a:solidFill>
                  <a:schemeClr val="bg1"/>
                </a:solidFill>
                <a:latin typeface="Montserrat" panose="00000500000000000000" pitchFamily="2" charset="-52"/>
              </a:rPr>
              <a:t>Parkent Yaxshi Niyat</a:t>
            </a:r>
            <a:r>
              <a:rPr lang="zh-CN" altLang="en-US" sz="1400" dirty="0">
                <a:solidFill>
                  <a:schemeClr val="bg1"/>
                </a:solidFill>
                <a:latin typeface="Montserrat" panose="00000500000000000000" pitchFamily="2" charset="-52"/>
              </a:rPr>
              <a:t>有限责任公司</a:t>
            </a:r>
            <a:endParaRPr lang="zh-CN" altLang="en-US" sz="14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zh-CN" altLang="en-US" sz="1400" dirty="0">
                <a:solidFill>
                  <a:schemeClr val="bg1"/>
                </a:solidFill>
                <a:latin typeface="Montserrat" panose="00000500000000000000" pitchFamily="2" charset="-52"/>
              </a:rPr>
              <a:t>创建于：</a:t>
            </a:r>
            <a:r>
              <a:rPr lang="en-US" altLang="ru-RU" sz="1400" dirty="0">
                <a:solidFill>
                  <a:schemeClr val="bg1"/>
                </a:solidFill>
                <a:latin typeface="Montserrat" panose="00000500000000000000" pitchFamily="2" charset="-52"/>
              </a:rPr>
              <a:t>2011</a:t>
            </a:r>
            <a:r>
              <a:rPr lang="zh-CN" altLang="en-US" sz="1400" dirty="0">
                <a:solidFill>
                  <a:schemeClr val="bg1"/>
                </a:solidFill>
                <a:latin typeface="Montserrat" panose="00000500000000000000" pitchFamily="2" charset="-52"/>
              </a:rPr>
              <a:t>年</a:t>
            </a:r>
            <a:endParaRPr lang="zh-CN" altLang="en-US" sz="14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zh-CN" altLang="en-US" sz="1400" dirty="0">
                <a:solidFill>
                  <a:schemeClr val="bg1"/>
                </a:solidFill>
                <a:latin typeface="Montserrat" panose="00000500000000000000" pitchFamily="2" charset="-52"/>
              </a:rPr>
              <a:t>注册资本：</a:t>
            </a:r>
            <a:r>
              <a:rPr lang="en-US" altLang="ru-RU" sz="1400" dirty="0">
                <a:solidFill>
                  <a:schemeClr val="bg1"/>
                </a:solidFill>
                <a:latin typeface="Montserrat" panose="00000500000000000000" pitchFamily="2" charset="-52"/>
              </a:rPr>
              <a:t>196</a:t>
            </a:r>
            <a:r>
              <a:rPr lang="zh-CN" altLang="en-US" sz="1400" dirty="0">
                <a:solidFill>
                  <a:schemeClr val="bg1"/>
                </a:solidFill>
                <a:latin typeface="Montserrat" panose="00000500000000000000" pitchFamily="2" charset="-52"/>
              </a:rPr>
              <a:t>亿苏姆</a:t>
            </a:r>
            <a:endParaRPr lang="zh-CN" altLang="en-US" sz="14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zh-CN" altLang="en-US" sz="1400" dirty="0">
                <a:solidFill>
                  <a:schemeClr val="bg1"/>
                </a:solidFill>
                <a:latin typeface="Montserrat" panose="00000500000000000000" pitchFamily="2" charset="-52"/>
              </a:rPr>
              <a:t>地址：帕尔肯特区尼卢法尔街</a:t>
            </a:r>
            <a:r>
              <a:rPr lang="en-US" altLang="ru-RU" sz="1400" dirty="0">
                <a:solidFill>
                  <a:schemeClr val="bg1"/>
                </a:solidFill>
                <a:latin typeface="Montserrat" panose="00000500000000000000" pitchFamily="2" charset="-52"/>
              </a:rPr>
              <a:t>7</a:t>
            </a:r>
            <a:r>
              <a:rPr lang="zh-CN" altLang="en-US" sz="1400" dirty="0">
                <a:solidFill>
                  <a:schemeClr val="bg1"/>
                </a:solidFill>
                <a:latin typeface="Montserrat" panose="00000500000000000000" pitchFamily="2" charset="-52"/>
              </a:rPr>
              <a:t>号。</a:t>
            </a:r>
            <a:endParaRPr lang="zh-CN" altLang="en-US" sz="1400" dirty="0">
              <a:solidFill>
                <a:schemeClr val="bg1"/>
              </a:solidFill>
              <a:latin typeface="Montserrat" panose="00000500000000000000" pitchFamily="2" charset="-52"/>
            </a:endParaRPr>
          </a:p>
        </p:txBody>
      </p:sp>
      <p:sp>
        <p:nvSpPr>
          <p:cNvPr id="123" name="object 12"/>
          <p:cNvSpPr txBox="1"/>
          <p:nvPr/>
        </p:nvSpPr>
        <p:spPr>
          <a:xfrm>
            <a:off x="184785" y="4912995"/>
            <a:ext cx="4393565" cy="3225165"/>
          </a:xfrm>
          <a:prstGeom prst="rect">
            <a:avLst/>
          </a:prstGeom>
        </p:spPr>
        <p:txBody>
          <a:bodyPr vert="horz" wrap="square" lIns="0" tIns="24765" rIns="0" bIns="0" rtlCol="0">
            <a:spAutoFit/>
          </a:bodyPr>
          <a:lstStyle/>
          <a:p>
            <a:pPr marL="12700">
              <a:lnSpc>
                <a:spcPct val="120000"/>
              </a:lnSpc>
              <a:spcBef>
                <a:spcPts val="195"/>
              </a:spcBef>
              <a:defRPr/>
            </a:pPr>
            <a:r>
              <a:rPr lang="zh-CN" altLang="en-US" sz="1400" b="1" dirty="0">
                <a:solidFill>
                  <a:schemeClr val="bg1"/>
                </a:solidFill>
                <a:latin typeface="Montserrat" panose="00000500000000000000" pitchFamily="2" charset="-52"/>
              </a:rPr>
              <a:t>市场</a:t>
            </a:r>
            <a:endParaRPr lang="zh-CN" altLang="en-US" sz="1400" b="1" dirty="0">
              <a:solidFill>
                <a:schemeClr val="bg1"/>
              </a:solidFill>
              <a:latin typeface="Montserrat" panose="00000500000000000000" pitchFamily="2" charset="-52"/>
            </a:endParaRPr>
          </a:p>
          <a:p>
            <a:pPr marL="12700" indent="457200" algn="just">
              <a:lnSpc>
                <a:spcPct val="120000"/>
              </a:lnSpc>
              <a:spcBef>
                <a:spcPts val="195"/>
              </a:spcBef>
              <a:defRPr/>
            </a:pPr>
            <a:r>
              <a:rPr lang="en-US" altLang="ru-RU" sz="1400" b="1" dirty="0">
                <a:solidFill>
                  <a:schemeClr val="bg1"/>
                </a:solidFill>
                <a:latin typeface="Montserrat" panose="00000500000000000000" pitchFamily="2" charset="-52"/>
              </a:rPr>
              <a:t>2024</a:t>
            </a:r>
            <a:r>
              <a:rPr lang="zh-CN" altLang="en-US" sz="1400" b="1" dirty="0">
                <a:solidFill>
                  <a:schemeClr val="bg1"/>
                </a:solidFill>
                <a:latin typeface="Montserrat" panose="00000500000000000000" pitchFamily="2" charset="-52"/>
              </a:rPr>
              <a:t>年全球葡萄进口额达</a:t>
            </a:r>
            <a:r>
              <a:rPr lang="en-US" altLang="ru-RU" sz="1400" b="1" dirty="0">
                <a:solidFill>
                  <a:schemeClr val="bg1"/>
                </a:solidFill>
                <a:latin typeface="Montserrat" panose="00000500000000000000" pitchFamily="2" charset="-52"/>
              </a:rPr>
              <a:t>135</a:t>
            </a:r>
            <a:r>
              <a:rPr lang="zh-CN" altLang="en-US" sz="1400" b="1" dirty="0">
                <a:solidFill>
                  <a:schemeClr val="bg1"/>
                </a:solidFill>
                <a:latin typeface="Montserrat" panose="00000500000000000000" pitchFamily="2" charset="-52"/>
              </a:rPr>
              <a:t>亿美元，其中美国占</a:t>
            </a:r>
            <a:r>
              <a:rPr lang="en-US" altLang="ru-RU" sz="1400" b="1" dirty="0">
                <a:solidFill>
                  <a:schemeClr val="bg1"/>
                </a:solidFill>
                <a:latin typeface="Montserrat" panose="00000500000000000000" pitchFamily="2" charset="-52"/>
              </a:rPr>
              <a:t>19%</a:t>
            </a:r>
            <a:r>
              <a:rPr lang="zh-CN" altLang="en-US" sz="1400" b="1" dirty="0">
                <a:solidFill>
                  <a:schemeClr val="bg1"/>
                </a:solidFill>
                <a:latin typeface="Montserrat" panose="00000500000000000000" pitchFamily="2" charset="-52"/>
              </a:rPr>
              <a:t>，德国占</a:t>
            </a:r>
            <a:r>
              <a:rPr lang="en-US" altLang="ru-RU" sz="1400" b="1" dirty="0">
                <a:solidFill>
                  <a:schemeClr val="bg1"/>
                </a:solidFill>
                <a:latin typeface="Montserrat" panose="00000500000000000000" pitchFamily="2" charset="-52"/>
              </a:rPr>
              <a:t>9.0%</a:t>
            </a:r>
            <a:r>
              <a:rPr lang="zh-CN" altLang="en-US" sz="1400" b="1" dirty="0">
                <a:solidFill>
                  <a:schemeClr val="bg1"/>
                </a:solidFill>
                <a:latin typeface="Montserrat" panose="00000500000000000000" pitchFamily="2" charset="-52"/>
              </a:rPr>
              <a:t>。</a:t>
            </a:r>
            <a:endParaRPr lang="ru-RU" sz="1400" b="1" dirty="0">
              <a:solidFill>
                <a:schemeClr val="bg1"/>
              </a:solidFill>
              <a:latin typeface="Montserrat" panose="00000500000000000000" pitchFamily="2" charset="-52"/>
            </a:endParaRPr>
          </a:p>
          <a:p>
            <a:pPr marL="12700" indent="457200" algn="just">
              <a:lnSpc>
                <a:spcPct val="120000"/>
              </a:lnSpc>
              <a:spcBef>
                <a:spcPts val="195"/>
              </a:spcBef>
              <a:defRPr/>
            </a:pPr>
            <a:r>
              <a:rPr lang="en-US" altLang="ru-RU" sz="1400" b="1" dirty="0">
                <a:solidFill>
                  <a:schemeClr val="bg1"/>
                </a:solidFill>
                <a:latin typeface="Montserrat" panose="00000500000000000000" pitchFamily="2" charset="-52"/>
              </a:rPr>
              <a:t>2024</a:t>
            </a:r>
            <a:r>
              <a:rPr lang="zh-CN" altLang="en-US" sz="1400" b="1" dirty="0">
                <a:solidFill>
                  <a:schemeClr val="bg1"/>
                </a:solidFill>
                <a:latin typeface="Montserrat" panose="00000500000000000000" pitchFamily="2" charset="-52"/>
              </a:rPr>
              <a:t>年全球葡萄出口额达</a:t>
            </a:r>
            <a:r>
              <a:rPr lang="en-US" altLang="ru-RU" sz="1400" b="1" dirty="0">
                <a:solidFill>
                  <a:schemeClr val="bg1"/>
                </a:solidFill>
                <a:latin typeface="Montserrat" panose="00000500000000000000" pitchFamily="2" charset="-52"/>
              </a:rPr>
              <a:t>126</a:t>
            </a:r>
            <a:r>
              <a:rPr lang="zh-CN" altLang="en-US" sz="1400" b="1" dirty="0">
                <a:solidFill>
                  <a:schemeClr val="bg1"/>
                </a:solidFill>
                <a:latin typeface="Montserrat" panose="00000500000000000000" pitchFamily="2" charset="-52"/>
              </a:rPr>
              <a:t>亿美元，其中秘鲁占</a:t>
            </a:r>
            <a:r>
              <a:rPr lang="en-US" altLang="ru-RU" sz="1400" b="1" dirty="0">
                <a:solidFill>
                  <a:schemeClr val="bg1"/>
                </a:solidFill>
                <a:latin typeface="Montserrat" panose="00000500000000000000" pitchFamily="2" charset="-52"/>
              </a:rPr>
              <a:t>13.6%</a:t>
            </a:r>
            <a:r>
              <a:rPr lang="zh-CN" altLang="en-US" sz="1400" b="1" dirty="0">
                <a:solidFill>
                  <a:schemeClr val="bg1"/>
                </a:solidFill>
                <a:latin typeface="Montserrat" panose="00000500000000000000" pitchFamily="2" charset="-52"/>
              </a:rPr>
              <a:t>，智利占</a:t>
            </a:r>
            <a:r>
              <a:rPr lang="en-US" altLang="ru-RU" sz="1400" b="1" dirty="0">
                <a:solidFill>
                  <a:schemeClr val="bg1"/>
                </a:solidFill>
                <a:latin typeface="Montserrat" panose="00000500000000000000" pitchFamily="2" charset="-52"/>
              </a:rPr>
              <a:t>8.6%</a:t>
            </a:r>
            <a:r>
              <a:rPr lang="zh-CN" altLang="en-US" sz="1400" b="1" dirty="0">
                <a:solidFill>
                  <a:schemeClr val="bg1"/>
                </a:solidFill>
                <a:latin typeface="Montserrat" panose="00000500000000000000" pitchFamily="2" charset="-52"/>
              </a:rPr>
              <a:t>。</a:t>
            </a:r>
            <a:endParaRPr lang="zh-CN" altLang="en-US" sz="1400" b="1" dirty="0">
              <a:solidFill>
                <a:schemeClr val="bg1"/>
              </a:solidFill>
              <a:latin typeface="Montserrat" panose="00000500000000000000" pitchFamily="2" charset="-52"/>
            </a:endParaRPr>
          </a:p>
          <a:p>
            <a:pPr marL="12700" indent="457200" algn="just">
              <a:lnSpc>
                <a:spcPct val="120000"/>
              </a:lnSpc>
              <a:spcBef>
                <a:spcPts val="195"/>
              </a:spcBef>
              <a:defRPr/>
            </a:pPr>
            <a:r>
              <a:rPr lang="zh-CN" altLang="en-US" sz="1400" b="1" dirty="0">
                <a:solidFill>
                  <a:schemeClr val="bg1"/>
                </a:solidFill>
                <a:latin typeface="Montserrat" panose="00000500000000000000" pitchFamily="2" charset="-52"/>
              </a:rPr>
              <a:t>秘鲁以超过</a:t>
            </a:r>
            <a:r>
              <a:rPr lang="en-US" altLang="ru-RU" sz="1400" b="1" dirty="0">
                <a:solidFill>
                  <a:schemeClr val="bg1"/>
                </a:solidFill>
                <a:latin typeface="Montserrat" panose="00000500000000000000" pitchFamily="2" charset="-52"/>
              </a:rPr>
              <a:t>17</a:t>
            </a:r>
            <a:r>
              <a:rPr lang="zh-CN" altLang="en-US" sz="1400" b="1" dirty="0">
                <a:solidFill>
                  <a:schemeClr val="bg1"/>
                </a:solidFill>
                <a:latin typeface="Montserrat" panose="00000500000000000000" pitchFamily="2" charset="-52"/>
              </a:rPr>
              <a:t>亿美元的出口额稳居最大出口国宝座。其他主要出口国还包括智利（</a:t>
            </a:r>
            <a:r>
              <a:rPr lang="en-US" altLang="ru-RU" sz="1400" b="1" dirty="0">
                <a:solidFill>
                  <a:schemeClr val="bg1"/>
                </a:solidFill>
                <a:latin typeface="Montserrat" panose="00000500000000000000" pitchFamily="2" charset="-52"/>
              </a:rPr>
              <a:t>10.8</a:t>
            </a:r>
            <a:r>
              <a:rPr lang="zh-CN" altLang="en-US" sz="1400" b="1" dirty="0">
                <a:solidFill>
                  <a:schemeClr val="bg1"/>
                </a:solidFill>
                <a:latin typeface="Montserrat" panose="00000500000000000000" pitchFamily="2" charset="-52"/>
              </a:rPr>
              <a:t>亿美元）、中国（</a:t>
            </a:r>
            <a:r>
              <a:rPr lang="en-US" altLang="ru-RU" sz="1400" b="1" dirty="0">
                <a:solidFill>
                  <a:schemeClr val="bg1"/>
                </a:solidFill>
                <a:latin typeface="Montserrat" panose="00000500000000000000" pitchFamily="2" charset="-52"/>
              </a:rPr>
              <a:t>10.7</a:t>
            </a:r>
            <a:r>
              <a:rPr lang="zh-CN" altLang="en-US" sz="1400" b="1" dirty="0">
                <a:solidFill>
                  <a:schemeClr val="bg1"/>
                </a:solidFill>
                <a:latin typeface="Montserrat" panose="00000500000000000000" pitchFamily="2" charset="-52"/>
              </a:rPr>
              <a:t>亿美元）、美国（</a:t>
            </a:r>
            <a:r>
              <a:rPr lang="en-US" altLang="ru-RU" sz="1400" b="1" dirty="0">
                <a:solidFill>
                  <a:schemeClr val="bg1"/>
                </a:solidFill>
                <a:latin typeface="Montserrat" panose="00000500000000000000" pitchFamily="2" charset="-52"/>
              </a:rPr>
              <a:t>10.4</a:t>
            </a:r>
            <a:r>
              <a:rPr lang="zh-CN" altLang="en-US" sz="1400" b="1" dirty="0">
                <a:solidFill>
                  <a:schemeClr val="bg1"/>
                </a:solidFill>
                <a:latin typeface="Montserrat" panose="00000500000000000000" pitchFamily="2" charset="-52"/>
              </a:rPr>
              <a:t>亿美元）和荷兰（</a:t>
            </a:r>
            <a:r>
              <a:rPr lang="en-US" altLang="ru-RU" sz="1400" b="1" dirty="0">
                <a:solidFill>
                  <a:schemeClr val="bg1"/>
                </a:solidFill>
                <a:latin typeface="Montserrat" panose="00000500000000000000" pitchFamily="2" charset="-52"/>
              </a:rPr>
              <a:t>10.3</a:t>
            </a:r>
            <a:r>
              <a:rPr lang="zh-CN" altLang="en-US" sz="1400" b="1" dirty="0">
                <a:solidFill>
                  <a:schemeClr val="bg1"/>
                </a:solidFill>
                <a:latin typeface="Montserrat" panose="00000500000000000000" pitchFamily="2" charset="-52"/>
              </a:rPr>
              <a:t>亿美元）。</a:t>
            </a:r>
            <a:endParaRPr lang="zh-CN" altLang="en-US" sz="1400" b="1" dirty="0">
              <a:solidFill>
                <a:schemeClr val="bg1"/>
              </a:solidFill>
              <a:latin typeface="Montserrat" panose="00000500000000000000" pitchFamily="2" charset="-52"/>
            </a:endParaRPr>
          </a:p>
          <a:p>
            <a:pPr marL="12700" indent="457200" algn="just">
              <a:lnSpc>
                <a:spcPct val="120000"/>
              </a:lnSpc>
              <a:spcBef>
                <a:spcPts val="195"/>
              </a:spcBef>
              <a:defRPr/>
            </a:pPr>
            <a:r>
              <a:rPr lang="zh-CN" altLang="en-US" sz="1400" b="1" dirty="0">
                <a:solidFill>
                  <a:schemeClr val="bg1"/>
                </a:solidFill>
                <a:latin typeface="Montserrat" panose="00000500000000000000" pitchFamily="2" charset="-52"/>
              </a:rPr>
              <a:t>全球十大出口国中，南非（</a:t>
            </a:r>
            <a:r>
              <a:rPr lang="en-US" altLang="ru-RU" sz="1400" b="1" dirty="0">
                <a:solidFill>
                  <a:schemeClr val="bg1"/>
                </a:solidFill>
                <a:latin typeface="Montserrat" panose="00000500000000000000" pitchFamily="2" charset="-52"/>
              </a:rPr>
              <a:t>10.2</a:t>
            </a:r>
            <a:r>
              <a:rPr lang="zh-CN" altLang="en-US" sz="1400" b="1" dirty="0">
                <a:solidFill>
                  <a:schemeClr val="bg1"/>
                </a:solidFill>
                <a:latin typeface="Montserrat" panose="00000500000000000000" pitchFamily="2" charset="-52"/>
              </a:rPr>
              <a:t>亿美元）、意大利（</a:t>
            </a:r>
            <a:r>
              <a:rPr lang="en-US" altLang="ru-RU" sz="1400" b="1" dirty="0">
                <a:solidFill>
                  <a:schemeClr val="bg1"/>
                </a:solidFill>
                <a:latin typeface="Montserrat" panose="00000500000000000000" pitchFamily="2" charset="-52"/>
              </a:rPr>
              <a:t>9.989</a:t>
            </a:r>
            <a:r>
              <a:rPr lang="zh-CN" altLang="en-US" sz="1400" b="1" dirty="0">
                <a:solidFill>
                  <a:schemeClr val="bg1"/>
                </a:solidFill>
                <a:latin typeface="Montserrat" panose="00000500000000000000" pitchFamily="2" charset="-52"/>
              </a:rPr>
              <a:t>亿美元）、土耳其（</a:t>
            </a:r>
            <a:r>
              <a:rPr lang="en-US" altLang="ru-RU" sz="1400" b="1" dirty="0">
                <a:solidFill>
                  <a:schemeClr val="bg1"/>
                </a:solidFill>
                <a:latin typeface="Montserrat" panose="00000500000000000000" pitchFamily="2" charset="-52"/>
              </a:rPr>
              <a:t>7.329</a:t>
            </a:r>
            <a:r>
              <a:rPr lang="zh-CN" altLang="en-US" sz="1400" b="1" dirty="0">
                <a:solidFill>
                  <a:schemeClr val="bg1"/>
                </a:solidFill>
                <a:latin typeface="Montserrat" panose="00000500000000000000" pitchFamily="2" charset="-52"/>
              </a:rPr>
              <a:t>亿美元）、西班牙（</a:t>
            </a:r>
            <a:r>
              <a:rPr lang="en-US" altLang="ru-RU" sz="1400" b="1" dirty="0">
                <a:solidFill>
                  <a:schemeClr val="bg1"/>
                </a:solidFill>
                <a:latin typeface="Montserrat" panose="00000500000000000000" pitchFamily="2" charset="-52"/>
              </a:rPr>
              <a:t>4.718</a:t>
            </a:r>
            <a:r>
              <a:rPr lang="zh-CN" altLang="en-US" sz="1400" b="1" dirty="0">
                <a:solidFill>
                  <a:schemeClr val="bg1"/>
                </a:solidFill>
                <a:latin typeface="Montserrat" panose="00000500000000000000" pitchFamily="2" charset="-52"/>
              </a:rPr>
              <a:t>亿美元）和印度（</a:t>
            </a:r>
            <a:r>
              <a:rPr lang="en-US" altLang="ru-RU" sz="1400" b="1" dirty="0">
                <a:solidFill>
                  <a:schemeClr val="bg1"/>
                </a:solidFill>
                <a:latin typeface="Montserrat" panose="00000500000000000000" pitchFamily="2" charset="-52"/>
              </a:rPr>
              <a:t>4.625</a:t>
            </a:r>
            <a:r>
              <a:rPr lang="zh-CN" altLang="en-US" sz="1400" b="1" dirty="0">
                <a:solidFill>
                  <a:schemeClr val="bg1"/>
                </a:solidFill>
                <a:latin typeface="Montserrat" panose="00000500000000000000" pitchFamily="2" charset="-52"/>
              </a:rPr>
              <a:t>亿美元）也位列其中。</a:t>
            </a:r>
            <a:endParaRPr lang="zh-CN" altLang="en-US" sz="1400" b="1" dirty="0">
              <a:solidFill>
                <a:schemeClr val="bg1"/>
              </a:solidFill>
              <a:latin typeface="Montserrat" panose="00000500000000000000" pitchFamily="2" charset="-52"/>
            </a:endParaRPr>
          </a:p>
        </p:txBody>
      </p:sp>
      <p:sp>
        <p:nvSpPr>
          <p:cNvPr id="124" name="object 7"/>
          <p:cNvSpPr/>
          <p:nvPr/>
        </p:nvSpPr>
        <p:spPr>
          <a:xfrm>
            <a:off x="25287" y="45772"/>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cxnSp>
        <p:nvCxnSpPr>
          <p:cNvPr id="11" name="Прямая со стрелкой 10"/>
          <p:cNvCxnSpPr/>
          <p:nvPr/>
        </p:nvCxnSpPr>
        <p:spPr>
          <a:xfrm>
            <a:off x="13751407" y="5236662"/>
            <a:ext cx="5716" cy="68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2" descr="Picture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167" y="932454"/>
            <a:ext cx="5192143" cy="352582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1148834" y="1168603"/>
            <a:ext cx="7829002" cy="198755"/>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全球葡萄进口量（百万吨）</a:t>
            </a:r>
            <a:endPar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14" name="object 8"/>
          <p:cNvSpPr txBox="1"/>
          <p:nvPr/>
        </p:nvSpPr>
        <p:spPr>
          <a:xfrm>
            <a:off x="9592485" y="1177645"/>
            <a:ext cx="4734518" cy="198755"/>
          </a:xfrm>
          <a:prstGeom prst="rect">
            <a:avLst/>
          </a:prstGeom>
        </p:spPr>
        <p:txBody>
          <a:bodyPr vert="horz" wrap="square" lIns="0" tIns="1523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2024</a:t>
            </a:r>
            <a:r>
              <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年中亚国家葡萄进口量（千吨）</a:t>
            </a:r>
            <a:endPar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cxnSp>
        <p:nvCxnSpPr>
          <p:cNvPr id="12" name="Прямая соединительная линия 11"/>
          <p:cNvCxnSpPr/>
          <p:nvPr/>
        </p:nvCxnSpPr>
        <p:spPr>
          <a:xfrm>
            <a:off x="9391426" y="989704"/>
            <a:ext cx="0" cy="656195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41" name="object 7"/>
          <p:cNvSpPr/>
          <p:nvPr/>
        </p:nvSpPr>
        <p:spPr>
          <a:xfrm>
            <a:off x="9592485" y="989704"/>
            <a:ext cx="4734518" cy="6480720"/>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3" name="object 8"/>
          <p:cNvSpPr txBox="1"/>
          <p:nvPr/>
        </p:nvSpPr>
        <p:spPr>
          <a:xfrm>
            <a:off x="2955011" y="222921"/>
            <a:ext cx="11248797"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rPr>
              <a:t>垂直一体化的园艺与冷链企业</a:t>
            </a:r>
            <a:endParaRPr kumimoji="0" lang="zh-CN" altLang="en-US" sz="24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endParaRPr>
          </a:p>
        </p:txBody>
      </p:sp>
      <p:graphicFrame>
        <p:nvGraphicFramePr>
          <p:cNvPr id="15" name="Диаграмма 14"/>
          <p:cNvGraphicFramePr/>
          <p:nvPr/>
        </p:nvGraphicFramePr>
        <p:xfrm>
          <a:off x="361244" y="1859165"/>
          <a:ext cx="8927857" cy="54762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Диаграмма 17"/>
          <p:cNvGraphicFramePr/>
          <p:nvPr/>
        </p:nvGraphicFramePr>
        <p:xfrm>
          <a:off x="9592485" y="2397381"/>
          <a:ext cx="4514116" cy="5073272"/>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1148834" y="1168603"/>
            <a:ext cx="7829002" cy="198755"/>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全球苹果进口量（百万吨）</a:t>
            </a:r>
            <a:endPar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14" name="object 8"/>
          <p:cNvSpPr txBox="1"/>
          <p:nvPr/>
        </p:nvSpPr>
        <p:spPr>
          <a:xfrm>
            <a:off x="9592485" y="1177645"/>
            <a:ext cx="4734518" cy="198755"/>
          </a:xfrm>
          <a:prstGeom prst="rect">
            <a:avLst/>
          </a:prstGeom>
        </p:spPr>
        <p:txBody>
          <a:bodyPr vert="horz" wrap="square" lIns="0" tIns="1523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2024</a:t>
            </a:r>
            <a:r>
              <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年中亚国家苹果进口量（千吨）</a:t>
            </a:r>
            <a:endParaRPr kumimoji="0" lang="zh-CN" altLang="en-US"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cxnSp>
        <p:nvCxnSpPr>
          <p:cNvPr id="12" name="Прямая соединительная линия 11"/>
          <p:cNvCxnSpPr/>
          <p:nvPr/>
        </p:nvCxnSpPr>
        <p:spPr>
          <a:xfrm>
            <a:off x="9391426" y="989704"/>
            <a:ext cx="0" cy="656195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41" name="object 7"/>
          <p:cNvSpPr/>
          <p:nvPr/>
        </p:nvSpPr>
        <p:spPr>
          <a:xfrm>
            <a:off x="9592485" y="989704"/>
            <a:ext cx="4734518" cy="6480720"/>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3" name="object 8"/>
          <p:cNvSpPr txBox="1"/>
          <p:nvPr/>
        </p:nvSpPr>
        <p:spPr>
          <a:xfrm>
            <a:off x="2955011" y="222921"/>
            <a:ext cx="11248797" cy="445135"/>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zh-CN" altLang="en-US" sz="2800" b="1" noProof="0" dirty="0">
                <a:ln>
                  <a:noFill/>
                </a:ln>
                <a:solidFill>
                  <a:prstClr val="white"/>
                </a:solidFill>
                <a:effectLst/>
                <a:uLnTx/>
                <a:uFillTx/>
                <a:latin typeface="Montserrat" panose="00000500000000000000" pitchFamily="2" charset="-52"/>
                <a:ea typeface="Unbounded Bold" pitchFamily="34" charset="-122"/>
                <a:sym typeface="+mn-ea"/>
              </a:rPr>
              <a:t>垂直一体化的园艺与冷链企业</a:t>
            </a:r>
            <a:endParaRPr kumimoji="0" lang="zh-CN" altLang="en-US" sz="28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sym typeface="+mn-ea"/>
            </a:endParaRPr>
          </a:p>
        </p:txBody>
      </p:sp>
      <p:graphicFrame>
        <p:nvGraphicFramePr>
          <p:cNvPr id="15" name="Диаграмма 14"/>
          <p:cNvGraphicFramePr/>
          <p:nvPr/>
        </p:nvGraphicFramePr>
        <p:xfrm>
          <a:off x="361244" y="1859165"/>
          <a:ext cx="8927857" cy="54762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Диаграмма 17"/>
          <p:cNvGraphicFramePr/>
          <p:nvPr/>
        </p:nvGraphicFramePr>
        <p:xfrm>
          <a:off x="9592485" y="2262126"/>
          <a:ext cx="4514116" cy="5073272"/>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964641" y="850374"/>
            <a:ext cx="5898383" cy="198755"/>
          </a:xfrm>
          <a:prstGeom prst="rect">
            <a:avLst/>
          </a:prstGeom>
        </p:spPr>
        <p:txBody>
          <a:bodyPr vert="horz" wrap="square" lIns="0" tIns="15238" rIns="0" bIns="0" rtlCol="0">
            <a:spAutoFit/>
          </a:bodyPr>
          <a:lstStyle/>
          <a:p>
            <a:pPr marL="15240" marR="6350" algn="ctr">
              <a:spcBef>
                <a:spcPts val="120"/>
              </a:spcBef>
            </a:pPr>
            <a:r>
              <a:rPr lang="zh-CN" altLang="en-US" sz="1200" dirty="0">
                <a:solidFill>
                  <a:schemeClr val="bg1"/>
                </a:solidFill>
                <a:latin typeface="Montserrat" panose="00000500000000000000" pitchFamily="2" charset="-52"/>
              </a:rPr>
              <a:t>葡萄进口动态（十亿美元）</a:t>
            </a:r>
            <a:endParaRPr lang="zh-CN" altLang="en-US" sz="1200" dirty="0">
              <a:solidFill>
                <a:schemeClr val="bg1"/>
              </a:solidFill>
              <a:latin typeface="Montserrat" panose="00000500000000000000" pitchFamily="2" charset="-52"/>
            </a:endParaRPr>
          </a:p>
        </p:txBody>
      </p:sp>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641" y="135291"/>
            <a:ext cx="1845875" cy="608053"/>
          </a:xfrm>
          <a:prstGeom prst="rect">
            <a:avLst/>
          </a:prstGeom>
        </p:spPr>
      </p:pic>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graphicFrame>
        <p:nvGraphicFramePr>
          <p:cNvPr id="10" name="Диаграмма 9"/>
          <p:cNvGraphicFramePr/>
          <p:nvPr/>
        </p:nvGraphicFramePr>
        <p:xfrm>
          <a:off x="651556" y="1309472"/>
          <a:ext cx="6412433" cy="3072842"/>
        </p:xfrm>
        <a:graphic>
          <a:graphicData uri="http://schemas.openxmlformats.org/drawingml/2006/chart">
            <c:chart xmlns:c="http://schemas.openxmlformats.org/drawingml/2006/chart" xmlns:r="http://schemas.openxmlformats.org/officeDocument/2006/relationships" r:id="rId1"/>
          </a:graphicData>
        </a:graphic>
      </p:graphicFrame>
      <p:cxnSp>
        <p:nvCxnSpPr>
          <p:cNvPr id="12" name="Прямая соединительная линия 11"/>
          <p:cNvCxnSpPr/>
          <p:nvPr/>
        </p:nvCxnSpPr>
        <p:spPr>
          <a:xfrm flipV="1">
            <a:off x="7063989" y="1057222"/>
            <a:ext cx="0" cy="6650183"/>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10157" y="4502292"/>
            <a:ext cx="6352867" cy="29515"/>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sp>
        <p:nvSpPr>
          <p:cNvPr id="20" name="object 8"/>
          <p:cNvSpPr txBox="1"/>
          <p:nvPr/>
        </p:nvSpPr>
        <p:spPr>
          <a:xfrm>
            <a:off x="1115366" y="4622271"/>
            <a:ext cx="5566787" cy="198755"/>
          </a:xfrm>
          <a:prstGeom prst="rect">
            <a:avLst/>
          </a:prstGeom>
        </p:spPr>
        <p:txBody>
          <a:bodyPr vert="horz" wrap="square" lIns="0" tIns="15238" rIns="0" bIns="0" rtlCol="0">
            <a:spAutoFit/>
          </a:bodyPr>
          <a:lstStyle/>
          <a:p>
            <a:pPr marL="15240" marR="6350" algn="ctr">
              <a:spcBef>
                <a:spcPts val="120"/>
              </a:spcBef>
            </a:pPr>
            <a:r>
              <a:rPr lang="zh-CN" altLang="en-US" sz="1200" dirty="0">
                <a:solidFill>
                  <a:schemeClr val="bg1"/>
                </a:solidFill>
                <a:latin typeface="Montserrat" panose="00000500000000000000" pitchFamily="2" charset="-52"/>
              </a:rPr>
              <a:t>葡萄进出口动态（单位：百万美元）</a:t>
            </a:r>
            <a:endParaRPr lang="zh-CN" altLang="en-US" sz="1200" dirty="0">
              <a:solidFill>
                <a:schemeClr val="bg1"/>
              </a:solidFill>
              <a:latin typeface="Montserrat" panose="00000500000000000000" pitchFamily="2" charset="-52"/>
            </a:endParaRPr>
          </a:p>
        </p:txBody>
      </p:sp>
      <p:graphicFrame>
        <p:nvGraphicFramePr>
          <p:cNvPr id="15" name="Диаграмма 14"/>
          <p:cNvGraphicFramePr/>
          <p:nvPr/>
        </p:nvGraphicFramePr>
        <p:xfrm>
          <a:off x="553935" y="4974343"/>
          <a:ext cx="6412433" cy="3072842"/>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Прямая соединительная линия 20"/>
          <p:cNvCxnSpPr/>
          <p:nvPr/>
        </p:nvCxnSpPr>
        <p:spPr>
          <a:xfrm>
            <a:off x="7239896" y="4561322"/>
            <a:ext cx="6769175" cy="0"/>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sp>
        <p:nvSpPr>
          <p:cNvPr id="22" name="object 8"/>
          <p:cNvSpPr txBox="1"/>
          <p:nvPr/>
        </p:nvSpPr>
        <p:spPr>
          <a:xfrm>
            <a:off x="7757634" y="920017"/>
            <a:ext cx="5898383" cy="198755"/>
          </a:xfrm>
          <a:prstGeom prst="rect">
            <a:avLst/>
          </a:prstGeom>
        </p:spPr>
        <p:txBody>
          <a:bodyPr vert="horz" wrap="square" lIns="0" tIns="15238" rIns="0" bIns="0" rtlCol="0">
            <a:spAutoFit/>
          </a:bodyPr>
          <a:lstStyle/>
          <a:p>
            <a:pPr marL="15240" marR="6350" algn="ctr">
              <a:spcBef>
                <a:spcPts val="120"/>
              </a:spcBef>
            </a:pPr>
            <a:r>
              <a:rPr lang="zh-CN" altLang="en-US" sz="1200" dirty="0">
                <a:solidFill>
                  <a:schemeClr val="bg1"/>
                </a:solidFill>
                <a:latin typeface="Montserrat" panose="00000500000000000000" pitchFamily="2" charset="-52"/>
              </a:rPr>
              <a:t>苹果进口动态（百万美元）</a:t>
            </a:r>
            <a:endParaRPr lang="zh-CN" altLang="en-US" sz="1200" dirty="0">
              <a:solidFill>
                <a:schemeClr val="bg1"/>
              </a:solidFill>
              <a:latin typeface="Montserrat" panose="00000500000000000000" pitchFamily="2" charset="-52"/>
            </a:endParaRPr>
          </a:p>
        </p:txBody>
      </p:sp>
      <p:graphicFrame>
        <p:nvGraphicFramePr>
          <p:cNvPr id="23" name="Диаграмма 22"/>
          <p:cNvGraphicFramePr/>
          <p:nvPr/>
        </p:nvGraphicFramePr>
        <p:xfrm>
          <a:off x="7444549" y="1379115"/>
          <a:ext cx="6412433" cy="3072842"/>
        </p:xfrm>
        <a:graphic>
          <a:graphicData uri="http://schemas.openxmlformats.org/drawingml/2006/chart">
            <c:chart xmlns:c="http://schemas.openxmlformats.org/drawingml/2006/chart" xmlns:r="http://schemas.openxmlformats.org/officeDocument/2006/relationships" r:id="rId3"/>
          </a:graphicData>
        </a:graphic>
      </p:graphicFrame>
      <p:sp>
        <p:nvSpPr>
          <p:cNvPr id="24" name="object 8"/>
          <p:cNvSpPr txBox="1"/>
          <p:nvPr/>
        </p:nvSpPr>
        <p:spPr>
          <a:xfrm>
            <a:off x="7908359" y="4691914"/>
            <a:ext cx="5566787" cy="198755"/>
          </a:xfrm>
          <a:prstGeom prst="rect">
            <a:avLst/>
          </a:prstGeom>
        </p:spPr>
        <p:txBody>
          <a:bodyPr vert="horz" wrap="square" lIns="0" tIns="15238" rIns="0" bIns="0" rtlCol="0">
            <a:spAutoFit/>
          </a:bodyPr>
          <a:lstStyle/>
          <a:p>
            <a:pPr marL="15240" marR="6350" algn="ctr">
              <a:spcBef>
                <a:spcPts val="120"/>
              </a:spcBef>
            </a:pPr>
            <a:r>
              <a:rPr lang="zh-CN" altLang="en-US" sz="1200" dirty="0">
                <a:solidFill>
                  <a:schemeClr val="bg1"/>
                </a:solidFill>
                <a:latin typeface="Montserrat" panose="00000500000000000000" pitchFamily="2" charset="-52"/>
              </a:rPr>
              <a:t>苹果出口动态（单位：百万美元）</a:t>
            </a:r>
            <a:endParaRPr lang="zh-CN" altLang="en-US" sz="1200" dirty="0">
              <a:solidFill>
                <a:schemeClr val="bg1"/>
              </a:solidFill>
              <a:latin typeface="Montserrat" panose="00000500000000000000" pitchFamily="2" charset="-52"/>
            </a:endParaRPr>
          </a:p>
        </p:txBody>
      </p:sp>
      <p:graphicFrame>
        <p:nvGraphicFramePr>
          <p:cNvPr id="25" name="Диаграмма 24"/>
          <p:cNvGraphicFramePr/>
          <p:nvPr/>
        </p:nvGraphicFramePr>
        <p:xfrm>
          <a:off x="7346928" y="5043986"/>
          <a:ext cx="6412433" cy="3072842"/>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8"/>
          <p:cNvSpPr txBox="1"/>
          <p:nvPr/>
        </p:nvSpPr>
        <p:spPr>
          <a:xfrm>
            <a:off x="2880855" y="194968"/>
            <a:ext cx="11275522"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rPr>
              <a:t>垂直一体化的园艺与冷链企业</a:t>
            </a:r>
            <a:endPar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5479821" y="949824"/>
            <a:ext cx="4782036" cy="321945"/>
          </a:xfrm>
          <a:prstGeom prst="rect">
            <a:avLst/>
          </a:prstGeom>
        </p:spPr>
        <p:txBody>
          <a:bodyPr vert="horz" wrap="square" lIns="0" tIns="15238" rIns="0" bIns="0" rtlCol="0">
            <a:spAutoFit/>
          </a:bodyPr>
          <a:lstStyle/>
          <a:p>
            <a:pPr marL="15240" marR="6350" algn="ctr">
              <a:spcBef>
                <a:spcPts val="120"/>
              </a:spcBef>
            </a:pPr>
            <a:r>
              <a:rPr lang="zh-CN" altLang="en-US" sz="2000" b="1" dirty="0">
                <a:solidFill>
                  <a:schemeClr val="bg1"/>
                </a:solidFill>
                <a:latin typeface="Montserrat" panose="00000500000000000000" pitchFamily="2" charset="-52"/>
              </a:rPr>
              <a:t>项目成本</a:t>
            </a:r>
            <a:r>
              <a:rPr lang="zh-CN" altLang="en-US" sz="2000" dirty="0">
                <a:solidFill>
                  <a:schemeClr val="bg1"/>
                </a:solidFill>
                <a:latin typeface="Montserrat" panose="00000500000000000000" pitchFamily="2" charset="-52"/>
              </a:rPr>
              <a:t>（百万美元）</a:t>
            </a:r>
            <a:endParaRPr lang="zh-CN" altLang="en-US" sz="2000" dirty="0">
              <a:solidFill>
                <a:schemeClr val="bg1"/>
              </a:solidFill>
              <a:latin typeface="Montserrat" panose="00000500000000000000" pitchFamily="2" charset="-52"/>
            </a:endParaRPr>
          </a:p>
        </p:txBody>
      </p:sp>
      <p:sp>
        <p:nvSpPr>
          <p:cNvPr id="12" name="object 8"/>
          <p:cNvSpPr txBox="1"/>
          <p:nvPr/>
        </p:nvSpPr>
        <p:spPr>
          <a:xfrm>
            <a:off x="5962105" y="4406820"/>
            <a:ext cx="4525838" cy="260350"/>
          </a:xfrm>
          <a:prstGeom prst="rect">
            <a:avLst/>
          </a:prstGeom>
        </p:spPr>
        <p:txBody>
          <a:bodyPr vert="horz" wrap="square" lIns="0" tIns="15238" rIns="0" bIns="0" rtlCol="0">
            <a:spAutoFit/>
          </a:bodyPr>
          <a:lstStyle/>
          <a:p>
            <a:pPr marL="15240" marR="6350">
              <a:spcBef>
                <a:spcPts val="120"/>
              </a:spcBef>
            </a:pPr>
            <a:r>
              <a:rPr lang="zh-CN" altLang="en-US" sz="1600" b="1" dirty="0">
                <a:solidFill>
                  <a:schemeClr val="bg1"/>
                </a:solidFill>
                <a:latin typeface="Montserrat" panose="00000500000000000000" pitchFamily="2" charset="-52"/>
              </a:rPr>
              <a:t>融资计划</a:t>
            </a:r>
            <a:r>
              <a:rPr lang="zh-CN" altLang="en-US" sz="1600" dirty="0">
                <a:solidFill>
                  <a:schemeClr val="bg1"/>
                </a:solidFill>
                <a:latin typeface="Montserrat" panose="00000500000000000000" pitchFamily="2" charset="-52"/>
              </a:rPr>
              <a:t>（百万美元）</a:t>
            </a:r>
            <a:endParaRPr lang="zh-CN" altLang="en-US" sz="1600" dirty="0">
              <a:solidFill>
                <a:schemeClr val="bg1"/>
              </a:solidFill>
              <a:latin typeface="Montserrat" panose="00000500000000000000" pitchFamily="2" charset="-52"/>
            </a:endParaRPr>
          </a:p>
        </p:txBody>
      </p:sp>
      <p:graphicFrame>
        <p:nvGraphicFramePr>
          <p:cNvPr id="14" name="Диаграмма 13"/>
          <p:cNvGraphicFramePr/>
          <p:nvPr/>
        </p:nvGraphicFramePr>
        <p:xfrm>
          <a:off x="5479821" y="1219232"/>
          <a:ext cx="8154297" cy="3016224"/>
        </p:xfrm>
        <a:graphic>
          <a:graphicData uri="http://schemas.openxmlformats.org/drawingml/2006/chart">
            <c:chart xmlns:c="http://schemas.openxmlformats.org/drawingml/2006/chart" xmlns:r="http://schemas.openxmlformats.org/officeDocument/2006/relationships" r:id="rId1"/>
          </a:graphicData>
        </a:graphic>
      </p:graphicFrame>
      <p:sp>
        <p:nvSpPr>
          <p:cNvPr id="18" name="object 8"/>
          <p:cNvSpPr txBox="1"/>
          <p:nvPr/>
        </p:nvSpPr>
        <p:spPr>
          <a:xfrm>
            <a:off x="9907258" y="4117045"/>
            <a:ext cx="3545809" cy="291465"/>
          </a:xfrm>
          <a:prstGeom prst="rect">
            <a:avLst/>
          </a:prstGeom>
        </p:spPr>
        <p:txBody>
          <a:bodyPr vert="horz" wrap="square" lIns="0" tIns="15238" rIns="0" bIns="0" rtlCol="0">
            <a:spAutoFit/>
          </a:bodyPr>
          <a:lstStyle/>
          <a:p>
            <a:pPr marL="15240" marR="6350">
              <a:spcBef>
                <a:spcPts val="120"/>
              </a:spcBef>
            </a:pPr>
            <a:r>
              <a:rPr lang="zh-CN" altLang="en-US" i="1" spc="-13" dirty="0">
                <a:solidFill>
                  <a:schemeClr val="bg1"/>
                </a:solidFill>
                <a:latin typeface="Montserrat" panose="00000500000000000000" pitchFamily="2" charset="-52"/>
                <a:cs typeface="Arial MT"/>
              </a:rPr>
              <a:t>资本支出总计：</a:t>
            </a:r>
            <a:r>
              <a:rPr lang="en-US" altLang="ru-RU" i="1" spc="-13" dirty="0">
                <a:solidFill>
                  <a:schemeClr val="bg1"/>
                </a:solidFill>
                <a:latin typeface="Montserrat" panose="00000500000000000000" pitchFamily="2" charset="-52"/>
                <a:cs typeface="Arial MT"/>
              </a:rPr>
              <a:t>550</a:t>
            </a:r>
            <a:r>
              <a:rPr lang="zh-CN" altLang="en-US" i="1" spc="-13" dirty="0">
                <a:solidFill>
                  <a:schemeClr val="bg1"/>
                </a:solidFill>
                <a:latin typeface="Montserrat" panose="00000500000000000000" pitchFamily="2" charset="-52"/>
                <a:cs typeface="Arial MT"/>
              </a:rPr>
              <a:t>万美元。</a:t>
            </a:r>
            <a:endParaRPr lang="zh-CN" altLang="en-US" i="1" spc="-13" dirty="0">
              <a:solidFill>
                <a:schemeClr val="bg1"/>
              </a:solidFill>
              <a:latin typeface="Montserrat" panose="00000500000000000000" pitchFamily="2" charset="-52"/>
              <a:cs typeface="Arial MT"/>
            </a:endParaRPr>
          </a:p>
        </p:txBody>
      </p:sp>
      <p:graphicFrame>
        <p:nvGraphicFramePr>
          <p:cNvPr id="19" name="Диаграмма 18"/>
          <p:cNvGraphicFramePr/>
          <p:nvPr/>
        </p:nvGraphicFramePr>
        <p:xfrm>
          <a:off x="5327753" y="4751485"/>
          <a:ext cx="8458432" cy="3177256"/>
        </p:xfrm>
        <a:graphic>
          <a:graphicData uri="http://schemas.openxmlformats.org/drawingml/2006/chart">
            <c:chart xmlns:c="http://schemas.openxmlformats.org/drawingml/2006/chart" xmlns:r="http://schemas.openxmlformats.org/officeDocument/2006/relationships" r:id="rId2"/>
          </a:graphicData>
        </a:graphic>
      </p:graphicFrame>
      <p:sp>
        <p:nvSpPr>
          <p:cNvPr id="21" name="object 8"/>
          <p:cNvSpPr txBox="1"/>
          <p:nvPr/>
        </p:nvSpPr>
        <p:spPr>
          <a:xfrm>
            <a:off x="9979272" y="7269967"/>
            <a:ext cx="3654846" cy="583565"/>
          </a:xfrm>
          <a:prstGeom prst="rect">
            <a:avLst/>
          </a:prstGeom>
        </p:spPr>
        <p:txBody>
          <a:bodyPr vert="horz" wrap="square" lIns="0" tIns="15238" rIns="0" bIns="0" rtlCol="0">
            <a:spAutoFit/>
          </a:bodyPr>
          <a:lstStyle/>
          <a:p>
            <a:pPr marL="15240" marR="6350">
              <a:spcBef>
                <a:spcPts val="120"/>
              </a:spcBef>
            </a:pPr>
            <a:endParaRPr lang="ru-RU" spc="-13" dirty="0">
              <a:solidFill>
                <a:schemeClr val="bg1"/>
              </a:solidFill>
              <a:latin typeface="Montserrat" panose="00000500000000000000" pitchFamily="2" charset="-52"/>
              <a:cs typeface="Arial MT"/>
            </a:endParaRPr>
          </a:p>
          <a:p>
            <a:pPr marL="15240" marR="6350">
              <a:spcBef>
                <a:spcPts val="120"/>
              </a:spcBef>
            </a:pPr>
            <a:r>
              <a:rPr lang="en-US" altLang="ru-RU" i="1" spc="-13" dirty="0">
                <a:solidFill>
                  <a:schemeClr val="bg1"/>
                </a:solidFill>
                <a:latin typeface="Montserrat" panose="00000500000000000000" pitchFamily="2" charset="-52"/>
                <a:cs typeface="Arial MT"/>
              </a:rPr>
              <a:t>FINPLAN</a:t>
            </a:r>
            <a:r>
              <a:rPr lang="zh-CN" altLang="en-US" i="1" spc="-13" dirty="0">
                <a:solidFill>
                  <a:schemeClr val="bg1"/>
                </a:solidFill>
                <a:latin typeface="Montserrat" panose="00000500000000000000" pitchFamily="2" charset="-52"/>
                <a:cs typeface="Arial MT"/>
              </a:rPr>
              <a:t>总计：</a:t>
            </a:r>
            <a:r>
              <a:rPr lang="en-US" altLang="ru-RU" i="1" spc="-13" dirty="0">
                <a:solidFill>
                  <a:schemeClr val="bg1"/>
                </a:solidFill>
                <a:latin typeface="Montserrat" panose="00000500000000000000" pitchFamily="2" charset="-52"/>
                <a:cs typeface="Arial MT"/>
              </a:rPr>
              <a:t>550</a:t>
            </a:r>
            <a:r>
              <a:rPr lang="zh-CN" altLang="en-US" i="1" spc="-13" dirty="0">
                <a:solidFill>
                  <a:schemeClr val="bg1"/>
                </a:solidFill>
                <a:latin typeface="Montserrat" panose="00000500000000000000" pitchFamily="2" charset="-52"/>
                <a:cs typeface="Arial MT"/>
              </a:rPr>
              <a:t>万美元。</a:t>
            </a:r>
            <a:endParaRPr lang="zh-CN" altLang="en-US" i="1" spc="-13" dirty="0">
              <a:solidFill>
                <a:schemeClr val="bg1"/>
              </a:solidFill>
              <a:latin typeface="Montserrat" panose="00000500000000000000" pitchFamily="2" charset="-52"/>
              <a:cs typeface="Arial MT"/>
            </a:endParaRPr>
          </a:p>
        </p:txBody>
      </p:sp>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6" y="127341"/>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24" name="TextBox 23"/>
          <p:cNvSpPr txBox="1"/>
          <p:nvPr/>
        </p:nvSpPr>
        <p:spPr>
          <a:xfrm>
            <a:off x="454660" y="1462405"/>
            <a:ext cx="5415915" cy="1905635"/>
          </a:xfrm>
          <a:prstGeom prst="rect">
            <a:avLst/>
          </a:prstGeom>
          <a:noFill/>
        </p:spPr>
        <p:txBody>
          <a:bodyPr wrap="square" rtlCol="0">
            <a:noAutofit/>
          </a:bodyPr>
          <a:lstStyle/>
          <a:p>
            <a:pPr algn="just">
              <a:lnSpc>
                <a:spcPct val="150000"/>
              </a:lnSpc>
              <a:spcBef>
                <a:spcPts val="600"/>
              </a:spcBef>
              <a:spcAft>
                <a:spcPts val="600"/>
              </a:spcAft>
            </a:pPr>
            <a:r>
              <a:rPr lang="zh-CN" altLang="en-US" sz="1600" dirty="0">
                <a:solidFill>
                  <a:schemeClr val="bg1"/>
                </a:solidFill>
                <a:latin typeface="Montserrat" panose="00000500000000000000" pitchFamily="2" charset="-52"/>
              </a:rPr>
              <a:t>该项目总成本包含以下部分：垂直一体化花园（使用年限超过</a:t>
            </a:r>
            <a:r>
              <a:rPr lang="en-US" altLang="ru-RU" sz="1600" dirty="0">
                <a:solidFill>
                  <a:schemeClr val="bg1"/>
                </a:solidFill>
                <a:latin typeface="Montserrat" panose="00000500000000000000" pitchFamily="2" charset="-52"/>
              </a:rPr>
              <a:t>5</a:t>
            </a:r>
            <a:r>
              <a:rPr lang="zh-CN" altLang="en-US" sz="1600" dirty="0">
                <a:solidFill>
                  <a:schemeClr val="bg1"/>
                </a:solidFill>
                <a:latin typeface="Montserrat" panose="00000500000000000000" pitchFamily="2" charset="-52"/>
              </a:rPr>
              <a:t>年）、符合设计要求的制冷设备厂房及配套设施、基础设施以及工艺设备。</a:t>
            </a:r>
            <a:endParaRPr lang="zh-CN" altLang="en-US" sz="1600" dirty="0">
              <a:solidFill>
                <a:schemeClr val="bg1"/>
              </a:solidFill>
              <a:latin typeface="Montserrat" panose="00000500000000000000" pitchFamily="2" charset="-52"/>
            </a:endParaRPr>
          </a:p>
          <a:p>
            <a:pPr algn="just">
              <a:lnSpc>
                <a:spcPct val="150000"/>
              </a:lnSpc>
              <a:spcBef>
                <a:spcPts val="600"/>
              </a:spcBef>
              <a:spcAft>
                <a:spcPts val="600"/>
              </a:spcAft>
            </a:pPr>
            <a:r>
              <a:rPr lang="zh-CN" altLang="en-US" sz="1600" dirty="0">
                <a:solidFill>
                  <a:schemeClr val="bg1"/>
                </a:solidFill>
                <a:latin typeface="Montserrat" panose="00000500000000000000" pitchFamily="2" charset="-52"/>
              </a:rPr>
              <a:t>该项目整体作为房地产综合体出售。</a:t>
            </a:r>
            <a:endParaRPr lang="zh-CN" altLang="en-US" sz="1600" dirty="0">
              <a:solidFill>
                <a:schemeClr val="bg1"/>
              </a:solidFill>
              <a:latin typeface="Montserrat" panose="00000500000000000000" pitchFamily="2" charset="-52"/>
            </a:endParaRPr>
          </a:p>
          <a:p>
            <a:pPr algn="just">
              <a:lnSpc>
                <a:spcPct val="150000"/>
              </a:lnSpc>
              <a:spcBef>
                <a:spcPts val="600"/>
              </a:spcBef>
              <a:spcAft>
                <a:spcPts val="600"/>
              </a:spcAft>
            </a:pPr>
            <a:r>
              <a:rPr lang="zh-CN" altLang="en-US" sz="1600" dirty="0">
                <a:solidFill>
                  <a:schemeClr val="bg1"/>
                </a:solidFill>
                <a:latin typeface="Montserrat" panose="00000500000000000000" pitchFamily="2" charset="-52"/>
              </a:rPr>
              <a:t>该项目的回报率预计为。</a:t>
            </a:r>
            <a:endParaRPr lang="zh-CN" altLang="en-US" sz="1600" dirty="0">
              <a:solidFill>
                <a:schemeClr val="bg1"/>
              </a:solidFill>
              <a:latin typeface="Montserrat" panose="00000500000000000000" pitchFamily="2" charset="-52"/>
            </a:endParaRPr>
          </a:p>
        </p:txBody>
      </p:sp>
      <p:sp>
        <p:nvSpPr>
          <p:cNvPr id="25" name="TextBox 24"/>
          <p:cNvSpPr txBox="1"/>
          <p:nvPr/>
        </p:nvSpPr>
        <p:spPr>
          <a:xfrm>
            <a:off x="344805" y="5113655"/>
            <a:ext cx="5415915" cy="2087245"/>
          </a:xfrm>
          <a:prstGeom prst="rect">
            <a:avLst/>
          </a:prstGeom>
          <a:noFill/>
        </p:spPr>
        <p:txBody>
          <a:bodyPr wrap="square" rtlCol="0">
            <a:noAutofit/>
          </a:bodyPr>
          <a:lstStyle/>
          <a:p>
            <a:pPr algn="just">
              <a:lnSpc>
                <a:spcPct val="120000"/>
              </a:lnSpc>
              <a:spcBef>
                <a:spcPts val="600"/>
              </a:spcBef>
              <a:spcAft>
                <a:spcPts val="600"/>
              </a:spcAft>
            </a:pPr>
            <a:r>
              <a:rPr lang="zh-CN" altLang="en-US" sz="1600" dirty="0">
                <a:solidFill>
                  <a:schemeClr val="bg1"/>
                </a:solidFill>
                <a:latin typeface="Montserrat" panose="00000500000000000000" pitchFamily="2" charset="-52"/>
              </a:rPr>
              <a:t>该项目需根据其贷款条件，通过直接投资或贷款方式筹措资金。</a:t>
            </a:r>
            <a:endParaRPr lang="zh-CN" altLang="en-US" sz="1600" dirty="0">
              <a:solidFill>
                <a:schemeClr val="bg1"/>
              </a:solidFill>
              <a:latin typeface="Montserrat" panose="00000500000000000000" pitchFamily="2" charset="-52"/>
            </a:endParaRPr>
          </a:p>
          <a:p>
            <a:pPr algn="just">
              <a:lnSpc>
                <a:spcPct val="120000"/>
              </a:lnSpc>
              <a:spcBef>
                <a:spcPts val="600"/>
              </a:spcBef>
              <a:spcAft>
                <a:spcPts val="600"/>
              </a:spcAft>
            </a:pPr>
            <a:r>
              <a:rPr lang="zh-CN" altLang="en-US" sz="1600" dirty="0">
                <a:solidFill>
                  <a:schemeClr val="bg1"/>
                </a:solidFill>
                <a:latin typeface="Montserrat" panose="00000500000000000000" pitchFamily="2" charset="-52"/>
              </a:rPr>
              <a:t>本演示文稿中展示的融资方案仅为初步构想。</a:t>
            </a:r>
            <a:endParaRPr lang="zh-CN" altLang="en-US" sz="1600" dirty="0">
              <a:solidFill>
                <a:schemeClr val="bg1"/>
              </a:solidFill>
              <a:latin typeface="Montserrat" panose="00000500000000000000" pitchFamily="2" charset="-52"/>
            </a:endParaRPr>
          </a:p>
          <a:p>
            <a:pPr algn="just">
              <a:lnSpc>
                <a:spcPct val="120000"/>
              </a:lnSpc>
              <a:spcBef>
                <a:spcPts val="600"/>
              </a:spcBef>
              <a:spcAft>
                <a:spcPts val="600"/>
              </a:spcAft>
            </a:pPr>
            <a:r>
              <a:rPr lang="zh-CN" altLang="en-US" sz="1600" dirty="0">
                <a:solidFill>
                  <a:schemeClr val="bg1"/>
                </a:solidFill>
                <a:latin typeface="Montserrat" panose="00000500000000000000" pitchFamily="2" charset="-52"/>
              </a:rPr>
              <a:t>项目融资结构将在与投资者协商后确定</a:t>
            </a:r>
            <a:endParaRPr lang="zh-CN" altLang="en-US" sz="1600" dirty="0">
              <a:solidFill>
                <a:schemeClr val="bg1"/>
              </a:solidFill>
              <a:latin typeface="Montserrat" panose="00000500000000000000" pitchFamily="2" charset="-52"/>
            </a:endParaRPr>
          </a:p>
        </p:txBody>
      </p:sp>
      <p:sp>
        <p:nvSpPr>
          <p:cNvPr id="15"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6" name="TextBox 15"/>
          <p:cNvSpPr txBox="1"/>
          <p:nvPr/>
        </p:nvSpPr>
        <p:spPr>
          <a:xfrm>
            <a:off x="1043371" y="4576805"/>
            <a:ext cx="4872959" cy="368300"/>
          </a:xfrm>
          <a:prstGeom prst="rect">
            <a:avLst/>
          </a:prstGeom>
          <a:noFill/>
        </p:spPr>
        <p:txBody>
          <a:bodyPr wrap="square">
            <a:spAutoFit/>
          </a:bodyPr>
          <a:lstStyle/>
          <a:p>
            <a:r>
              <a:rPr lang="zh-CN" altLang="en-US" dirty="0">
                <a:solidFill>
                  <a:schemeClr val="bg1"/>
                </a:solidFill>
              </a:rPr>
              <a:t>（</a:t>
            </a:r>
            <a:r>
              <a:rPr lang="en-US" altLang="ru-RU" dirty="0">
                <a:solidFill>
                  <a:schemeClr val="bg1"/>
                </a:solidFill>
              </a:rPr>
              <a:t>120</a:t>
            </a:r>
            <a:r>
              <a:rPr lang="zh-CN" altLang="en-US" dirty="0">
                <a:solidFill>
                  <a:schemeClr val="bg1"/>
                </a:solidFill>
              </a:rPr>
              <a:t>万美元</a:t>
            </a:r>
            <a:r>
              <a:rPr lang="en-US" altLang="ru-RU" dirty="0">
                <a:solidFill>
                  <a:schemeClr val="bg1"/>
                </a:solidFill>
              </a:rPr>
              <a:t>/550</a:t>
            </a:r>
            <a:r>
              <a:rPr lang="zh-CN" altLang="en-US" dirty="0">
                <a:solidFill>
                  <a:schemeClr val="bg1"/>
                </a:solidFill>
              </a:rPr>
              <a:t>万美元）</a:t>
            </a:r>
            <a:r>
              <a:rPr lang="en-US" altLang="ru-RU" dirty="0">
                <a:solidFill>
                  <a:schemeClr val="bg1"/>
                </a:solidFill>
              </a:rPr>
              <a:t>= 0.2</a:t>
            </a:r>
            <a:endParaRPr lang="en-US" altLang="ru-RU" dirty="0">
              <a:solidFill>
                <a:schemeClr val="bg1"/>
              </a:solidFill>
            </a:endParaRPr>
          </a:p>
        </p:txBody>
      </p:sp>
      <p:sp>
        <p:nvSpPr>
          <p:cNvPr id="17" name="object 8"/>
          <p:cNvSpPr txBox="1"/>
          <p:nvPr/>
        </p:nvSpPr>
        <p:spPr>
          <a:xfrm>
            <a:off x="2884710" y="215842"/>
            <a:ext cx="11615820"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rPr>
              <a:t>垂直一体化的园艺与冷链企业</a:t>
            </a:r>
            <a:endPar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6" y="7913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24" name="TextBox 23"/>
          <p:cNvSpPr txBox="1"/>
          <p:nvPr/>
        </p:nvSpPr>
        <p:spPr>
          <a:xfrm>
            <a:off x="549275" y="1435735"/>
            <a:ext cx="5415915" cy="1904365"/>
          </a:xfrm>
          <a:prstGeom prst="rect">
            <a:avLst/>
          </a:prstGeom>
          <a:noFill/>
        </p:spPr>
        <p:txBody>
          <a:bodyPr wrap="square" rtlCol="0">
            <a:noAutofit/>
          </a:bodyPr>
          <a:lstStyle/>
          <a:p>
            <a:pPr algn="just">
              <a:lnSpc>
                <a:spcPct val="130000"/>
              </a:lnSpc>
              <a:spcBef>
                <a:spcPts val="600"/>
              </a:spcBef>
              <a:spcAft>
                <a:spcPts val="600"/>
              </a:spcAft>
            </a:pPr>
            <a:r>
              <a:rPr lang="zh-CN" altLang="en-US" sz="1600" dirty="0">
                <a:solidFill>
                  <a:schemeClr val="bg1"/>
                </a:solidFill>
                <a:latin typeface="Montserrat" panose="00000500000000000000" pitchFamily="2" charset="-52"/>
              </a:rPr>
              <a:t>种植了</a:t>
            </a:r>
            <a:r>
              <a:rPr lang="en-US" altLang="ru-RU" sz="1600" dirty="0">
                <a:solidFill>
                  <a:schemeClr val="bg1"/>
                </a:solidFill>
                <a:latin typeface="Montserrat" panose="00000500000000000000" pitchFamily="2" charset="-52"/>
              </a:rPr>
              <a:t>700</a:t>
            </a:r>
            <a:r>
              <a:rPr lang="zh-CN" altLang="en-US" sz="1600" dirty="0">
                <a:solidFill>
                  <a:schemeClr val="bg1"/>
                </a:solidFill>
                <a:latin typeface="Montserrat" panose="00000500000000000000" pitchFamily="2" charset="-52"/>
              </a:rPr>
              <a:t>吨</a:t>
            </a:r>
            <a:r>
              <a:rPr lang="en-US" altLang="ru-RU" sz="1600" dirty="0">
                <a:solidFill>
                  <a:schemeClr val="bg1"/>
                </a:solidFill>
                <a:latin typeface="Montserrat" panose="00000500000000000000" pitchFamily="2" charset="-52"/>
              </a:rPr>
              <a:t>“</a:t>
            </a:r>
            <a:r>
              <a:rPr lang="zh-CN" altLang="en-US" sz="1600" dirty="0">
                <a:solidFill>
                  <a:schemeClr val="bg1"/>
                </a:solidFill>
                <a:latin typeface="Montserrat" panose="00000500000000000000" pitchFamily="2" charset="-52"/>
              </a:rPr>
              <a:t>里扎马特</a:t>
            </a:r>
            <a:r>
              <a:rPr lang="en-US" altLang="ru-RU" sz="1600" dirty="0">
                <a:solidFill>
                  <a:schemeClr val="bg1"/>
                </a:solidFill>
                <a:latin typeface="Montserrat" panose="00000500000000000000" pitchFamily="2" charset="-52"/>
              </a:rPr>
              <a:t>”</a:t>
            </a:r>
            <a:r>
              <a:rPr lang="zh-CN" altLang="en-US" sz="1600" dirty="0">
                <a:solidFill>
                  <a:schemeClr val="bg1"/>
                </a:solidFill>
                <a:latin typeface="Montserrat" panose="00000500000000000000" pitchFamily="2" charset="-52"/>
              </a:rPr>
              <a:t>和</a:t>
            </a:r>
            <a:r>
              <a:rPr lang="en-US" altLang="ru-RU" sz="1600" dirty="0">
                <a:solidFill>
                  <a:schemeClr val="bg1"/>
                </a:solidFill>
                <a:latin typeface="Montserrat" panose="00000500000000000000" pitchFamily="2" charset="-52"/>
              </a:rPr>
              <a:t>“</a:t>
            </a:r>
            <a:r>
              <a:rPr lang="zh-CN" altLang="en-US" sz="1600" dirty="0">
                <a:solidFill>
                  <a:schemeClr val="bg1"/>
                </a:solidFill>
                <a:latin typeface="Montserrat" panose="00000500000000000000" pitchFamily="2" charset="-52"/>
              </a:rPr>
              <a:t>基什米什</a:t>
            </a:r>
            <a:r>
              <a:rPr lang="en-US" altLang="ru-RU" sz="1600" dirty="0">
                <a:solidFill>
                  <a:schemeClr val="bg1"/>
                </a:solidFill>
                <a:latin typeface="Montserrat" panose="00000500000000000000" pitchFamily="2" charset="-52"/>
              </a:rPr>
              <a:t>”</a:t>
            </a:r>
            <a:r>
              <a:rPr lang="zh-CN" altLang="en-US" sz="1600" dirty="0">
                <a:solidFill>
                  <a:schemeClr val="bg1"/>
                </a:solidFill>
                <a:latin typeface="Montserrat" panose="00000500000000000000" pitchFamily="2" charset="-52"/>
              </a:rPr>
              <a:t>葡萄品种，以及</a:t>
            </a:r>
            <a:r>
              <a:rPr lang="en-US" altLang="ru-RU" sz="1600" dirty="0">
                <a:solidFill>
                  <a:schemeClr val="bg1"/>
                </a:solidFill>
                <a:latin typeface="Montserrat" panose="00000500000000000000" pitchFamily="2" charset="-52"/>
              </a:rPr>
              <a:t>50</a:t>
            </a:r>
            <a:r>
              <a:rPr lang="zh-CN" altLang="en-US" sz="1600" dirty="0">
                <a:solidFill>
                  <a:schemeClr val="bg1"/>
                </a:solidFill>
                <a:latin typeface="Montserrat" panose="00000500000000000000" pitchFamily="2" charset="-52"/>
              </a:rPr>
              <a:t>吨黄金苹果。此外，该综合体还可为超过</a:t>
            </a:r>
            <a:r>
              <a:rPr lang="en-US" altLang="ru-RU" sz="1600" dirty="0">
                <a:solidFill>
                  <a:schemeClr val="bg1"/>
                </a:solidFill>
                <a:latin typeface="Montserrat" panose="00000500000000000000" pitchFamily="2" charset="-52"/>
              </a:rPr>
              <a:t>1250</a:t>
            </a:r>
            <a:r>
              <a:rPr lang="zh-CN" altLang="en-US" sz="1600" dirty="0">
                <a:solidFill>
                  <a:schemeClr val="bg1"/>
                </a:solidFill>
                <a:latin typeface="Montserrat" panose="00000500000000000000" pitchFamily="2" charset="-52"/>
              </a:rPr>
              <a:t>吨果蔬产品提供冷藏服务。所有产品均实现出口。</a:t>
            </a:r>
            <a:endParaRPr lang="zh-CN" altLang="en-US" sz="1600" dirty="0">
              <a:solidFill>
                <a:schemeClr val="bg1"/>
              </a:solidFill>
              <a:latin typeface="Montserrat" panose="00000500000000000000" pitchFamily="2" charset="-52"/>
            </a:endParaRPr>
          </a:p>
          <a:p>
            <a:pPr algn="just">
              <a:lnSpc>
                <a:spcPct val="130000"/>
              </a:lnSpc>
              <a:spcBef>
                <a:spcPts val="600"/>
              </a:spcBef>
              <a:spcAft>
                <a:spcPts val="600"/>
              </a:spcAft>
            </a:pPr>
            <a:r>
              <a:rPr lang="zh-CN" altLang="en-US" sz="1600" dirty="0">
                <a:solidFill>
                  <a:schemeClr val="bg1"/>
                </a:solidFill>
                <a:latin typeface="Montserrat" panose="00000500000000000000" pitchFamily="2" charset="-52"/>
              </a:rPr>
              <a:t>预计该项目在全负荷运行阶段的年总收入将达到</a:t>
            </a:r>
            <a:r>
              <a:rPr lang="en-US" altLang="ru-RU" sz="1600" dirty="0">
                <a:solidFill>
                  <a:schemeClr val="bg1"/>
                </a:solidFill>
                <a:latin typeface="Montserrat" panose="00000500000000000000" pitchFamily="2" charset="-52"/>
              </a:rPr>
              <a:t>120</a:t>
            </a:r>
            <a:r>
              <a:rPr lang="zh-CN" altLang="en-US" sz="1600" dirty="0">
                <a:solidFill>
                  <a:schemeClr val="bg1"/>
                </a:solidFill>
                <a:latin typeface="Montserrat" panose="00000500000000000000" pitchFamily="2" charset="-52"/>
              </a:rPr>
              <a:t>万美元。</a:t>
            </a:r>
            <a:endParaRPr lang="zh-CN" altLang="en-US" sz="1600" dirty="0">
              <a:solidFill>
                <a:schemeClr val="bg1"/>
              </a:solidFill>
              <a:latin typeface="Montserrat" panose="00000500000000000000" pitchFamily="2" charset="-52"/>
            </a:endParaRPr>
          </a:p>
        </p:txBody>
      </p:sp>
      <p:sp>
        <p:nvSpPr>
          <p:cNvPr id="25" name="TextBox 24"/>
          <p:cNvSpPr txBox="1"/>
          <p:nvPr/>
        </p:nvSpPr>
        <p:spPr>
          <a:xfrm>
            <a:off x="506264" y="4377253"/>
            <a:ext cx="5415614" cy="1553210"/>
          </a:xfrm>
          <a:prstGeom prst="rect">
            <a:avLst/>
          </a:prstGeom>
          <a:noFill/>
        </p:spPr>
        <p:txBody>
          <a:bodyPr wrap="square" rtlCol="0">
            <a:spAutoFit/>
          </a:bodyPr>
          <a:lstStyle/>
          <a:p>
            <a:pPr algn="just">
              <a:lnSpc>
                <a:spcPts val="1800"/>
              </a:lnSpc>
              <a:spcBef>
                <a:spcPts val="600"/>
              </a:spcBef>
              <a:spcAft>
                <a:spcPts val="600"/>
              </a:spcAft>
            </a:pPr>
            <a:r>
              <a:rPr lang="zh-CN" altLang="en-US" sz="1600" dirty="0">
                <a:solidFill>
                  <a:schemeClr val="bg1"/>
                </a:solidFill>
                <a:latin typeface="Montserrat" panose="00000500000000000000" pitchFamily="2" charset="-52"/>
              </a:rPr>
              <a:t>项目运营成本的主要部分包括原材料费用、人工费用和能源费用。</a:t>
            </a:r>
            <a:endParaRPr lang="zh-CN" altLang="en-US" sz="1600" dirty="0">
              <a:solidFill>
                <a:schemeClr val="bg1"/>
              </a:solidFill>
              <a:latin typeface="Montserrat" panose="00000500000000000000" pitchFamily="2" charset="-52"/>
            </a:endParaRPr>
          </a:p>
          <a:p>
            <a:pPr algn="just">
              <a:lnSpc>
                <a:spcPts val="1800"/>
              </a:lnSpc>
              <a:spcBef>
                <a:spcPts val="600"/>
              </a:spcBef>
              <a:spcAft>
                <a:spcPts val="600"/>
              </a:spcAft>
            </a:pPr>
            <a:r>
              <a:rPr lang="zh-CN" altLang="en-US" sz="1600" dirty="0">
                <a:solidFill>
                  <a:schemeClr val="bg1"/>
                </a:solidFill>
                <a:latin typeface="Montserrat" panose="00000500000000000000" pitchFamily="2" charset="-52"/>
              </a:rPr>
              <a:t>项目在满负荷运行时，其财务运营活动的年总成本为</a:t>
            </a:r>
            <a:r>
              <a:rPr lang="en-US" altLang="ru-RU" sz="1600" dirty="0">
                <a:solidFill>
                  <a:schemeClr val="bg1"/>
                </a:solidFill>
                <a:latin typeface="Montserrat" panose="00000500000000000000" pitchFamily="2" charset="-52"/>
              </a:rPr>
              <a:t>84.29</a:t>
            </a:r>
            <a:r>
              <a:rPr lang="zh-CN" altLang="en-US" sz="1600" dirty="0">
                <a:solidFill>
                  <a:schemeClr val="bg1"/>
                </a:solidFill>
                <a:latin typeface="Montserrat" panose="00000500000000000000" pitchFamily="2" charset="-52"/>
              </a:rPr>
              <a:t>万美元。</a:t>
            </a:r>
            <a:endParaRPr lang="zh-CN" altLang="en-US" sz="1600" dirty="0">
              <a:solidFill>
                <a:schemeClr val="bg1"/>
              </a:solidFill>
              <a:latin typeface="Montserrat" panose="00000500000000000000" pitchFamily="2" charset="-52"/>
            </a:endParaRPr>
          </a:p>
          <a:p>
            <a:pPr algn="just">
              <a:lnSpc>
                <a:spcPts val="1800"/>
              </a:lnSpc>
              <a:spcBef>
                <a:spcPts val="600"/>
              </a:spcBef>
              <a:spcAft>
                <a:spcPts val="600"/>
              </a:spcAft>
            </a:pPr>
            <a:r>
              <a:rPr lang="zh-CN" altLang="en-US" sz="1600" dirty="0">
                <a:solidFill>
                  <a:schemeClr val="bg1"/>
                </a:solidFill>
                <a:latin typeface="Montserrat" panose="00000500000000000000" pitchFamily="2" charset="-52"/>
              </a:rPr>
              <a:t>项目运营利润率</a:t>
            </a:r>
            <a:endParaRPr lang="zh-CN" altLang="en-US" sz="1600" dirty="0">
              <a:solidFill>
                <a:schemeClr val="bg1"/>
              </a:solidFill>
              <a:latin typeface="Montserrat" panose="00000500000000000000" pitchFamily="2" charset="-52"/>
            </a:endParaRPr>
          </a:p>
        </p:txBody>
      </p:sp>
      <p:graphicFrame>
        <p:nvGraphicFramePr>
          <p:cNvPr id="15" name="Диаграмма 14"/>
          <p:cNvGraphicFramePr/>
          <p:nvPr/>
        </p:nvGraphicFramePr>
        <p:xfrm>
          <a:off x="6112128" y="1215415"/>
          <a:ext cx="7158171" cy="290521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Диаграмма 15"/>
          <p:cNvGraphicFramePr/>
          <p:nvPr/>
        </p:nvGraphicFramePr>
        <p:xfrm>
          <a:off x="6265920" y="4889212"/>
          <a:ext cx="6850585" cy="3049932"/>
        </p:xfrm>
        <a:graphic>
          <a:graphicData uri="http://schemas.openxmlformats.org/drawingml/2006/chart">
            <c:chart xmlns:c="http://schemas.openxmlformats.org/drawingml/2006/chart" xmlns:r="http://schemas.openxmlformats.org/officeDocument/2006/relationships" r:id="rId2"/>
          </a:graphicData>
        </a:graphic>
      </p:graphicFrame>
      <p:sp>
        <p:nvSpPr>
          <p:cNvPr id="17" name="object 8"/>
          <p:cNvSpPr txBox="1"/>
          <p:nvPr/>
        </p:nvSpPr>
        <p:spPr>
          <a:xfrm>
            <a:off x="6112128" y="855721"/>
            <a:ext cx="4525838" cy="260350"/>
          </a:xfrm>
          <a:prstGeom prst="rect">
            <a:avLst/>
          </a:prstGeom>
        </p:spPr>
        <p:txBody>
          <a:bodyPr vert="horz" wrap="square" lIns="0" tIns="15238" rIns="0" bIns="0" rtlCol="0">
            <a:spAutoFit/>
          </a:bodyPr>
          <a:lstStyle/>
          <a:p>
            <a:pPr marL="15240" marR="6350" algn="ctr">
              <a:spcBef>
                <a:spcPts val="120"/>
              </a:spcBef>
            </a:pPr>
            <a:r>
              <a:rPr lang="zh-CN" altLang="en-US" sz="1600" i="1" dirty="0">
                <a:solidFill>
                  <a:schemeClr val="bg1"/>
                </a:solidFill>
                <a:latin typeface="Montserrat" panose="00000500000000000000" pitchFamily="2" charset="-52"/>
              </a:rPr>
              <a:t>收入（千美元）</a:t>
            </a:r>
            <a:endParaRPr lang="zh-CN" altLang="en-US" sz="1600" i="1" dirty="0">
              <a:solidFill>
                <a:schemeClr val="bg1"/>
              </a:solidFill>
              <a:latin typeface="Montserrat" panose="00000500000000000000" pitchFamily="2" charset="-52"/>
            </a:endParaRPr>
          </a:p>
        </p:txBody>
      </p:sp>
      <p:sp>
        <p:nvSpPr>
          <p:cNvPr id="20" name="object 8"/>
          <p:cNvSpPr txBox="1"/>
          <p:nvPr/>
        </p:nvSpPr>
        <p:spPr>
          <a:xfrm>
            <a:off x="6422661" y="4376655"/>
            <a:ext cx="4525838" cy="260350"/>
          </a:xfrm>
          <a:prstGeom prst="rect">
            <a:avLst/>
          </a:prstGeom>
        </p:spPr>
        <p:txBody>
          <a:bodyPr vert="horz" wrap="square" lIns="0" tIns="15238" rIns="0" bIns="0" rtlCol="0">
            <a:spAutoFit/>
          </a:bodyPr>
          <a:lstStyle/>
          <a:p>
            <a:pPr marL="15240" marR="6350" algn="ctr">
              <a:spcBef>
                <a:spcPts val="120"/>
              </a:spcBef>
            </a:pPr>
            <a:r>
              <a:rPr lang="zh-CN" altLang="en-US" sz="1600" i="1" dirty="0">
                <a:solidFill>
                  <a:schemeClr val="bg1"/>
                </a:solidFill>
                <a:latin typeface="Montserrat" panose="00000500000000000000" pitchFamily="2" charset="-52"/>
              </a:rPr>
              <a:t>费用（千美元）</a:t>
            </a:r>
            <a:endParaRPr lang="zh-CN" altLang="en-US" sz="1600" i="1" dirty="0">
              <a:solidFill>
                <a:schemeClr val="bg1"/>
              </a:solidFill>
              <a:latin typeface="Montserrat" panose="00000500000000000000" pitchFamily="2" charset="-52"/>
            </a:endParaRPr>
          </a:p>
        </p:txBody>
      </p:sp>
      <p:sp>
        <p:nvSpPr>
          <p:cNvPr id="22" name="object 8"/>
          <p:cNvSpPr txBox="1"/>
          <p:nvPr/>
        </p:nvSpPr>
        <p:spPr>
          <a:xfrm>
            <a:off x="9691212" y="7663362"/>
            <a:ext cx="3374710" cy="291465"/>
          </a:xfrm>
          <a:prstGeom prst="rect">
            <a:avLst/>
          </a:prstGeom>
        </p:spPr>
        <p:txBody>
          <a:bodyPr vert="horz" wrap="square" lIns="0" tIns="15238" rIns="0" bIns="0" rtlCol="0">
            <a:spAutoFit/>
          </a:bodyPr>
          <a:lstStyle/>
          <a:p>
            <a:pPr marL="15240" marR="6350">
              <a:spcBef>
                <a:spcPts val="120"/>
              </a:spcBef>
            </a:pPr>
            <a:r>
              <a:rPr lang="zh-CN" altLang="en-US" i="1" spc="-13" dirty="0">
                <a:solidFill>
                  <a:schemeClr val="bg1"/>
                </a:solidFill>
                <a:latin typeface="Montserrat" panose="00000500000000000000" pitchFamily="2" charset="-52"/>
                <a:cs typeface="Arial MT"/>
              </a:rPr>
              <a:t>运营支出总计：</a:t>
            </a:r>
            <a:r>
              <a:rPr lang="en-US" altLang="ru-RU" i="1" spc="-13" dirty="0">
                <a:solidFill>
                  <a:schemeClr val="bg1"/>
                </a:solidFill>
                <a:latin typeface="Montserrat" panose="00000500000000000000" pitchFamily="2" charset="-52"/>
                <a:cs typeface="Arial MT"/>
              </a:rPr>
              <a:t>84</a:t>
            </a:r>
            <a:r>
              <a:rPr lang="zh-CN" altLang="en-US" i="1" spc="-13" dirty="0">
                <a:solidFill>
                  <a:schemeClr val="bg1"/>
                </a:solidFill>
                <a:latin typeface="Montserrat" panose="00000500000000000000" pitchFamily="2" charset="-52"/>
                <a:cs typeface="Arial MT"/>
              </a:rPr>
              <a:t>万美元。</a:t>
            </a:r>
            <a:endParaRPr lang="zh-CN" altLang="en-US" i="1" spc="-13" dirty="0">
              <a:solidFill>
                <a:schemeClr val="bg1"/>
              </a:solidFill>
              <a:latin typeface="Montserrat" panose="00000500000000000000" pitchFamily="2" charset="-52"/>
              <a:cs typeface="Arial MT"/>
            </a:endParaRPr>
          </a:p>
        </p:txBody>
      </p:sp>
      <p:sp>
        <p:nvSpPr>
          <p:cNvPr id="23" name="TextBox 22"/>
          <p:cNvSpPr txBox="1"/>
          <p:nvPr/>
        </p:nvSpPr>
        <p:spPr>
          <a:xfrm>
            <a:off x="401934" y="6967232"/>
            <a:ext cx="5710194" cy="368300"/>
          </a:xfrm>
          <a:prstGeom prst="rect">
            <a:avLst/>
          </a:prstGeom>
          <a:noFill/>
        </p:spPr>
        <p:txBody>
          <a:bodyPr wrap="square">
            <a:spAutoFit/>
          </a:bodyPr>
          <a:lstStyle/>
          <a:p>
            <a:r>
              <a:rPr lang="zh-CN" altLang="en-US" dirty="0">
                <a:solidFill>
                  <a:schemeClr val="bg1"/>
                </a:solidFill>
              </a:rPr>
              <a:t>（</a:t>
            </a:r>
            <a:r>
              <a:rPr lang="en-US" altLang="ru-RU" dirty="0">
                <a:solidFill>
                  <a:schemeClr val="bg1"/>
                </a:solidFill>
              </a:rPr>
              <a:t>120</a:t>
            </a:r>
            <a:r>
              <a:rPr lang="zh-CN" altLang="en-US" dirty="0">
                <a:solidFill>
                  <a:schemeClr val="bg1"/>
                </a:solidFill>
              </a:rPr>
              <a:t>万美元－</a:t>
            </a:r>
            <a:r>
              <a:rPr lang="en-US" altLang="ru-RU" dirty="0">
                <a:solidFill>
                  <a:schemeClr val="bg1"/>
                </a:solidFill>
              </a:rPr>
              <a:t>84</a:t>
            </a:r>
            <a:r>
              <a:rPr lang="zh-CN" altLang="en-US" dirty="0">
                <a:solidFill>
                  <a:schemeClr val="bg1"/>
                </a:solidFill>
              </a:rPr>
              <a:t>万美元）／</a:t>
            </a:r>
            <a:r>
              <a:rPr lang="en-US" altLang="ru-RU" dirty="0">
                <a:solidFill>
                  <a:schemeClr val="bg1"/>
                </a:solidFill>
              </a:rPr>
              <a:t>84</a:t>
            </a:r>
            <a:r>
              <a:rPr lang="zh-CN" altLang="en-US" dirty="0">
                <a:solidFill>
                  <a:schemeClr val="bg1"/>
                </a:solidFill>
              </a:rPr>
              <a:t>万美元＝</a:t>
            </a:r>
            <a:r>
              <a:rPr lang="en-US" altLang="ru-RU" dirty="0">
                <a:solidFill>
                  <a:schemeClr val="bg1"/>
                </a:solidFill>
              </a:rPr>
              <a:t>39.7</a:t>
            </a:r>
            <a:r>
              <a:rPr lang="zh-CN" altLang="en-US" dirty="0">
                <a:solidFill>
                  <a:schemeClr val="bg1"/>
                </a:solidFill>
              </a:rPr>
              <a:t>％</a:t>
            </a:r>
            <a:endParaRPr lang="zh-CN" altLang="en-US" dirty="0">
              <a:solidFill>
                <a:schemeClr val="bg1"/>
              </a:solidFill>
            </a:endParaRPr>
          </a:p>
        </p:txBody>
      </p:sp>
      <p:sp>
        <p:nvSpPr>
          <p:cNvPr id="28"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4" name="object 8"/>
          <p:cNvSpPr txBox="1"/>
          <p:nvPr/>
        </p:nvSpPr>
        <p:spPr>
          <a:xfrm>
            <a:off x="2810516" y="266902"/>
            <a:ext cx="11496088"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rPr>
              <a:t>垂直一体化的园艺与冷链企业</a:t>
            </a:r>
            <a:endPar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p:nvPr/>
        </p:nvGraphicFramePr>
        <p:xfrm>
          <a:off x="389914" y="4895754"/>
          <a:ext cx="9344942" cy="3183247"/>
        </p:xfrm>
        <a:graphic>
          <a:graphicData uri="http://schemas.openxmlformats.org/drawingml/2006/chart">
            <c:chart xmlns:c="http://schemas.openxmlformats.org/drawingml/2006/chart" xmlns:r="http://schemas.openxmlformats.org/officeDocument/2006/relationships" r:id="rId1"/>
          </a:graphicData>
        </a:graphic>
      </p:graphicFrame>
      <p:sp>
        <p:nvSpPr>
          <p:cNvPr id="11" name="object 8"/>
          <p:cNvSpPr txBox="1"/>
          <p:nvPr/>
        </p:nvSpPr>
        <p:spPr>
          <a:xfrm>
            <a:off x="3424969" y="870762"/>
            <a:ext cx="3003249" cy="291465"/>
          </a:xfrm>
          <a:prstGeom prst="rect">
            <a:avLst/>
          </a:prstGeom>
        </p:spPr>
        <p:txBody>
          <a:bodyPr vert="horz" wrap="square" lIns="0" tIns="15238" rIns="0" bIns="0" rtlCol="0">
            <a:spAutoFit/>
          </a:bodyPr>
          <a:lstStyle/>
          <a:p>
            <a:pPr marL="15240" marR="6350" algn="ctr">
              <a:spcBef>
                <a:spcPts val="120"/>
              </a:spcBef>
            </a:pPr>
            <a:r>
              <a:rPr lang="zh-CN" altLang="en-US" b="1" dirty="0">
                <a:solidFill>
                  <a:schemeClr val="bg1"/>
                </a:solidFill>
                <a:latin typeface="Montserrat" panose="00000500000000000000" pitchFamily="2" charset="-52"/>
              </a:rPr>
              <a:t>收入（百万美元）</a:t>
            </a:r>
            <a:endParaRPr lang="zh-CN" altLang="en-US" b="1" dirty="0">
              <a:solidFill>
                <a:schemeClr val="bg1"/>
              </a:solidFill>
              <a:latin typeface="Montserrat" panose="00000500000000000000" pitchFamily="2" charset="-52"/>
            </a:endParaRPr>
          </a:p>
        </p:txBody>
      </p:sp>
      <p:sp>
        <p:nvSpPr>
          <p:cNvPr id="14" name="object 8"/>
          <p:cNvSpPr txBox="1"/>
          <p:nvPr/>
        </p:nvSpPr>
        <p:spPr>
          <a:xfrm>
            <a:off x="2559335" y="4510678"/>
            <a:ext cx="4734518" cy="291465"/>
          </a:xfrm>
          <a:prstGeom prst="rect">
            <a:avLst/>
          </a:prstGeom>
        </p:spPr>
        <p:txBody>
          <a:bodyPr vert="horz" wrap="square" lIns="0" tIns="15238" rIns="0" bIns="0" rtlCol="0">
            <a:spAutoFit/>
          </a:bodyPr>
          <a:lstStyle/>
          <a:p>
            <a:pPr algn="ctr" rtl="0">
              <a:defRPr sz="1860" b="0" i="0" u="none" strike="noStrike" kern="1200" spc="0" baseline="0">
                <a:solidFill>
                  <a:srgbClr val="08261F"/>
                </a:solidFill>
                <a:latin typeface="+mn-lt"/>
                <a:ea typeface="+mn-ea"/>
                <a:cs typeface="+mn-cs"/>
              </a:defRPr>
            </a:pPr>
            <a:r>
              <a:rPr lang="zh-CN" altLang="en-US" sz="1800" b="1" dirty="0">
                <a:solidFill>
                  <a:schemeClr val="bg1"/>
                </a:solidFill>
                <a:latin typeface="Montserrat" panose="00000500000000000000" pitchFamily="2" charset="-52"/>
              </a:rPr>
              <a:t>运营费用（百万美元）</a:t>
            </a:r>
            <a:endParaRPr lang="zh-CN" altLang="en-US" sz="1800" b="1" dirty="0">
              <a:solidFill>
                <a:schemeClr val="bg1"/>
              </a:solidFill>
              <a:latin typeface="Montserrat" panose="00000500000000000000" pitchFamily="2" charset="-52"/>
            </a:endParaRPr>
          </a:p>
        </p:txBody>
      </p:sp>
      <p:cxnSp>
        <p:nvCxnSpPr>
          <p:cNvPr id="12" name="Прямая соединительная линия 11"/>
          <p:cNvCxnSpPr/>
          <p:nvPr/>
        </p:nvCxnSpPr>
        <p:spPr>
          <a:xfrm flipV="1">
            <a:off x="472611" y="4412676"/>
            <a:ext cx="9068608" cy="6326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graphicFrame>
        <p:nvGraphicFramePr>
          <p:cNvPr id="17" name="Диаграмма 16"/>
          <p:cNvGraphicFramePr/>
          <p:nvPr/>
        </p:nvGraphicFramePr>
        <p:xfrm>
          <a:off x="-340" y="993854"/>
          <a:ext cx="9616523" cy="3343345"/>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9907792" y="1172381"/>
            <a:ext cx="4442909" cy="2557145"/>
          </a:xfrm>
          <a:prstGeom prst="rect">
            <a:avLst/>
          </a:prstGeom>
          <a:noFill/>
        </p:spPr>
        <p:txBody>
          <a:bodyPr wrap="square" rtlCol="0">
            <a:spAutoFit/>
          </a:bodyPr>
          <a:lstStyle/>
          <a:p>
            <a:pPr algn="just">
              <a:lnSpc>
                <a:spcPct val="130000"/>
              </a:lnSpc>
              <a:spcBef>
                <a:spcPts val="600"/>
              </a:spcBef>
              <a:spcAft>
                <a:spcPts val="600"/>
              </a:spcAft>
            </a:pPr>
            <a:r>
              <a:rPr lang="zh-CN" altLang="en-US" dirty="0">
                <a:solidFill>
                  <a:schemeClr val="bg1"/>
                </a:solidFill>
                <a:latin typeface="Montserrat" panose="00000500000000000000" pitchFamily="2" charset="-52"/>
              </a:rPr>
              <a:t>该项目收入来源于出口包装的葡萄和苹果销售，以及果蔬产品的冷藏服务。</a:t>
            </a:r>
            <a:endParaRPr lang="zh-CN" altLang="en-US" dirty="0">
              <a:solidFill>
                <a:schemeClr val="bg1"/>
              </a:solidFill>
              <a:latin typeface="Montserrat" panose="00000500000000000000" pitchFamily="2" charset="-52"/>
            </a:endParaRPr>
          </a:p>
          <a:p>
            <a:pPr algn="just">
              <a:lnSpc>
                <a:spcPct val="130000"/>
              </a:lnSpc>
              <a:spcBef>
                <a:spcPts val="600"/>
              </a:spcBef>
              <a:spcAft>
                <a:spcPts val="600"/>
              </a:spcAft>
            </a:pPr>
            <a:r>
              <a:rPr lang="zh-CN" altLang="en-US" dirty="0">
                <a:solidFill>
                  <a:schemeClr val="bg1"/>
                </a:solidFill>
                <a:latin typeface="Montserrat" panose="00000500000000000000" pitchFamily="2" charset="-52"/>
              </a:rPr>
              <a:t>预计全年满负荷运营时的总收入将达到</a:t>
            </a:r>
            <a:r>
              <a:rPr lang="en-US" altLang="ru-RU" dirty="0">
                <a:solidFill>
                  <a:schemeClr val="bg1"/>
                </a:solidFill>
                <a:latin typeface="Montserrat" panose="00000500000000000000" pitchFamily="2" charset="-52"/>
              </a:rPr>
              <a:t>120</a:t>
            </a:r>
            <a:r>
              <a:rPr lang="zh-CN" altLang="en-US" dirty="0">
                <a:solidFill>
                  <a:schemeClr val="bg1"/>
                </a:solidFill>
                <a:latin typeface="Montserrat" panose="00000500000000000000" pitchFamily="2" charset="-52"/>
              </a:rPr>
              <a:t>万美元。</a:t>
            </a:r>
            <a:endParaRPr lang="zh-CN" altLang="en-US" dirty="0">
              <a:solidFill>
                <a:schemeClr val="bg1"/>
              </a:solidFill>
              <a:latin typeface="Montserrat" panose="00000500000000000000" pitchFamily="2" charset="-52"/>
            </a:endParaRPr>
          </a:p>
          <a:p>
            <a:pPr algn="just">
              <a:lnSpc>
                <a:spcPct val="130000"/>
              </a:lnSpc>
              <a:spcBef>
                <a:spcPts val="600"/>
              </a:spcBef>
              <a:spcAft>
                <a:spcPts val="600"/>
              </a:spcAft>
            </a:pPr>
            <a:r>
              <a:rPr lang="zh-CN" altLang="en-US" dirty="0">
                <a:solidFill>
                  <a:schemeClr val="bg1"/>
                </a:solidFill>
                <a:latin typeface="Montserrat" panose="00000500000000000000" pitchFamily="2" charset="-52"/>
              </a:rPr>
              <a:t>该项目的功率开发已按保守标准确定，预计在运营</a:t>
            </a:r>
            <a:r>
              <a:rPr lang="en-US" altLang="ru-RU" dirty="0">
                <a:solidFill>
                  <a:schemeClr val="bg1"/>
                </a:solidFill>
                <a:latin typeface="Montserrat" panose="00000500000000000000" pitchFamily="2" charset="-52"/>
              </a:rPr>
              <a:t>6</a:t>
            </a:r>
            <a:r>
              <a:rPr lang="zh-CN" altLang="en-US" dirty="0">
                <a:solidFill>
                  <a:schemeClr val="bg1"/>
                </a:solidFill>
                <a:latin typeface="Montserrat" panose="00000500000000000000" pitchFamily="2" charset="-52"/>
              </a:rPr>
              <a:t>年内实现。</a:t>
            </a:r>
            <a:endParaRPr lang="zh-CN" altLang="en-US" dirty="0">
              <a:solidFill>
                <a:schemeClr val="bg1"/>
              </a:solidFill>
              <a:latin typeface="Montserrat" panose="00000500000000000000" pitchFamily="2" charset="-52"/>
            </a:endParaRPr>
          </a:p>
        </p:txBody>
      </p:sp>
      <p:sp>
        <p:nvSpPr>
          <p:cNvPr id="40" name="TextBox 39"/>
          <p:cNvSpPr txBox="1"/>
          <p:nvPr/>
        </p:nvSpPr>
        <p:spPr>
          <a:xfrm>
            <a:off x="9907792" y="4811715"/>
            <a:ext cx="4442909" cy="2845435"/>
          </a:xfrm>
          <a:prstGeom prst="rect">
            <a:avLst/>
          </a:prstGeom>
          <a:noFill/>
        </p:spPr>
        <p:txBody>
          <a:bodyPr wrap="square" rtlCol="0">
            <a:spAutoFit/>
          </a:bodyPr>
          <a:lstStyle/>
          <a:p>
            <a:pPr algn="just">
              <a:lnSpc>
                <a:spcPts val="1800"/>
              </a:lnSpc>
              <a:spcBef>
                <a:spcPts val="600"/>
              </a:spcBef>
              <a:spcAft>
                <a:spcPts val="600"/>
              </a:spcAft>
            </a:pPr>
            <a:endParaRPr lang="ru-RU" sz="1600" dirty="0">
              <a:solidFill>
                <a:schemeClr val="bg1"/>
              </a:solidFill>
              <a:latin typeface="Montserrat" panose="00000500000000000000" pitchFamily="2" charset="-52"/>
            </a:endParaRPr>
          </a:p>
          <a:p>
            <a:pPr algn="just">
              <a:lnSpc>
                <a:spcPct val="160000"/>
              </a:lnSpc>
              <a:spcBef>
                <a:spcPts val="600"/>
              </a:spcBef>
              <a:spcAft>
                <a:spcPts val="600"/>
              </a:spcAft>
            </a:pPr>
            <a:r>
              <a:rPr lang="zh-CN" altLang="en-US" dirty="0">
                <a:solidFill>
                  <a:schemeClr val="bg1"/>
                </a:solidFill>
                <a:latin typeface="Montserrat" panose="00000500000000000000" pitchFamily="2" charset="-52"/>
              </a:rPr>
              <a:t>项目运营成本的主要部分包括原材料、能源费用以及人工成本。</a:t>
            </a:r>
            <a:endParaRPr lang="zh-CN" altLang="en-US" dirty="0">
              <a:solidFill>
                <a:schemeClr val="bg1"/>
              </a:solidFill>
              <a:latin typeface="Montserrat" panose="00000500000000000000" pitchFamily="2" charset="-52"/>
            </a:endParaRPr>
          </a:p>
          <a:p>
            <a:pPr algn="just">
              <a:lnSpc>
                <a:spcPct val="160000"/>
              </a:lnSpc>
              <a:spcBef>
                <a:spcPts val="600"/>
              </a:spcBef>
              <a:spcAft>
                <a:spcPts val="600"/>
              </a:spcAft>
            </a:pPr>
            <a:r>
              <a:rPr lang="zh-CN" altLang="en-US" dirty="0">
                <a:solidFill>
                  <a:schemeClr val="bg1"/>
                </a:solidFill>
                <a:latin typeface="Montserrat" panose="00000500000000000000" pitchFamily="2" charset="-52"/>
              </a:rPr>
              <a:t>所有运营费用将通过市场竞争机制进行分析，节省的金额可划拨给投资者，并用于员工及外包公司的绩效奖金。</a:t>
            </a:r>
            <a:endParaRPr lang="zh-CN" altLang="en-US" dirty="0">
              <a:solidFill>
                <a:schemeClr val="bg1"/>
              </a:solidFill>
              <a:latin typeface="Montserrat" panose="00000500000000000000" pitchFamily="2" charset="-52"/>
            </a:endParaRPr>
          </a:p>
        </p:txBody>
      </p:sp>
      <p:sp>
        <p:nvSpPr>
          <p:cNvPr id="41" name="object 7"/>
          <p:cNvSpPr/>
          <p:nvPr/>
        </p:nvSpPr>
        <p:spPr>
          <a:xfrm>
            <a:off x="9765265" y="927231"/>
            <a:ext cx="4734518" cy="6970889"/>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5" name="object 8"/>
          <p:cNvSpPr txBox="1"/>
          <p:nvPr/>
        </p:nvSpPr>
        <p:spPr>
          <a:xfrm>
            <a:off x="2955011" y="229832"/>
            <a:ext cx="11272064"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rPr>
              <a:t>垂直一体化的园艺与冷链企业</a:t>
            </a:r>
            <a:endPar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txBox="1"/>
          <p:nvPr/>
        </p:nvSpPr>
        <p:spPr>
          <a:xfrm>
            <a:off x="5142805" y="891638"/>
            <a:ext cx="5753188" cy="260350"/>
          </a:xfrm>
          <a:prstGeom prst="rect">
            <a:avLst/>
          </a:prstGeom>
        </p:spPr>
        <p:txBody>
          <a:bodyPr vert="horz" wrap="square" lIns="0" tIns="15238" rIns="0" bIns="0" rtlCol="0">
            <a:spAutoFit/>
          </a:bodyPr>
          <a:lstStyle/>
          <a:p>
            <a:pPr marL="15240" marR="6350" algn="ctr">
              <a:spcBef>
                <a:spcPts val="120"/>
              </a:spcBef>
            </a:pPr>
            <a:r>
              <a:rPr lang="zh-CN" altLang="en-US" sz="1600" i="1" dirty="0">
                <a:solidFill>
                  <a:schemeClr val="bg1"/>
                </a:solidFill>
                <a:latin typeface="Montserrat" panose="00000500000000000000" pitchFamily="2" charset="-52"/>
                <a:ea typeface="Unbounded Bold" pitchFamily="34" charset="-122"/>
              </a:rPr>
              <a:t>项目财务指标（</a:t>
            </a:r>
            <a:r>
              <a:rPr lang="en-US" altLang="ru-RU" sz="1600" i="1" dirty="0">
                <a:solidFill>
                  <a:schemeClr val="bg1"/>
                </a:solidFill>
                <a:latin typeface="Montserrat" panose="00000500000000000000" pitchFamily="2" charset="-52"/>
                <a:ea typeface="Unbounded Bold" pitchFamily="34" charset="-122"/>
              </a:rPr>
              <a:t>10</a:t>
            </a:r>
            <a:r>
              <a:rPr lang="zh-CN" altLang="en-US" sz="1600" i="1" dirty="0">
                <a:solidFill>
                  <a:schemeClr val="bg1"/>
                </a:solidFill>
                <a:latin typeface="Montserrat" panose="00000500000000000000" pitchFamily="2" charset="-52"/>
                <a:ea typeface="Unbounded Bold" pitchFamily="34" charset="-122"/>
              </a:rPr>
              <a:t>年周期）</a:t>
            </a:r>
            <a:endParaRPr lang="zh-CN" altLang="en-US" sz="1600" i="1" dirty="0">
              <a:solidFill>
                <a:schemeClr val="bg1"/>
              </a:solidFill>
              <a:latin typeface="Montserrat" panose="00000500000000000000" pitchFamily="2" charset="-52"/>
              <a:ea typeface="Unbounded Bold" pitchFamily="34" charset="-122"/>
            </a:endParaRPr>
          </a:p>
        </p:txBody>
      </p:sp>
      <p:sp>
        <p:nvSpPr>
          <p:cNvPr id="15" name="Прямоугольник 14"/>
          <p:cNvSpPr/>
          <p:nvPr/>
        </p:nvSpPr>
        <p:spPr>
          <a:xfrm>
            <a:off x="1355464" y="7150312"/>
            <a:ext cx="11736592" cy="72123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latin typeface="Montserrat" panose="00000500000000000000" pitchFamily="2" charset="-52"/>
            </a:endParaRPr>
          </a:p>
        </p:txBody>
      </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76" y="84420"/>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641" y="135291"/>
            <a:ext cx="1845875" cy="608053"/>
          </a:xfrm>
          <a:prstGeom prst="rect">
            <a:avLst/>
          </a:prstGeom>
        </p:spPr>
      </p:pic>
      <p:graphicFrame>
        <p:nvGraphicFramePr>
          <p:cNvPr id="18" name="Диаграмма 17"/>
          <p:cNvGraphicFramePr/>
          <p:nvPr/>
        </p:nvGraphicFramePr>
        <p:xfrm>
          <a:off x="1119445" y="2058526"/>
          <a:ext cx="8046720" cy="4845471"/>
        </p:xfrm>
        <a:graphic>
          <a:graphicData uri="http://schemas.openxmlformats.org/drawingml/2006/chart">
            <c:chart xmlns:c="http://schemas.openxmlformats.org/drawingml/2006/chart" xmlns:r="http://schemas.openxmlformats.org/officeDocument/2006/relationships" r:id="rId1"/>
          </a:graphicData>
        </a:graphic>
      </p:graphicFrame>
      <p:sp>
        <p:nvSpPr>
          <p:cNvPr id="21" name="Text 12"/>
          <p:cNvSpPr/>
          <p:nvPr/>
        </p:nvSpPr>
        <p:spPr>
          <a:xfrm>
            <a:off x="1993958" y="7213088"/>
            <a:ext cx="10872188" cy="721236"/>
          </a:xfrm>
          <a:prstGeom prst="rect">
            <a:avLst/>
          </a:prstGeom>
          <a:noFill/>
        </p:spPr>
        <p:txBody>
          <a:bodyPr wrap="square" lIns="0" tIns="0" rIns="0" bIns="0" rtlCol="0" anchor="t"/>
          <a:lstStyle/>
          <a:p>
            <a:pPr marL="0" indent="0" algn="ctr">
              <a:lnSpc>
                <a:spcPct val="120000"/>
              </a:lnSpc>
              <a:buNone/>
            </a:pPr>
            <a:r>
              <a:rPr lang="zh-CN" altLang="en-US" b="1" dirty="0">
                <a:solidFill>
                  <a:schemeClr val="bg1"/>
                </a:solidFill>
                <a:latin typeface="Montserrat" panose="00000500000000000000" pitchFamily="2" charset="-52"/>
              </a:rPr>
              <a:t>该项目展现出高回报率和旺盛的市场需求，因而成为极具吸引力的投资选择。</a:t>
            </a:r>
            <a:endParaRPr lang="zh-CN" altLang="en-US" b="1" dirty="0">
              <a:solidFill>
                <a:schemeClr val="bg1"/>
              </a:solidFill>
              <a:latin typeface="Montserrat" panose="00000500000000000000" pitchFamily="2" charset="-52"/>
            </a:endParaRPr>
          </a:p>
        </p:txBody>
      </p:sp>
      <p:sp>
        <p:nvSpPr>
          <p:cNvPr id="22" name="TextBox 21"/>
          <p:cNvSpPr txBox="1"/>
          <p:nvPr/>
        </p:nvSpPr>
        <p:spPr>
          <a:xfrm>
            <a:off x="10564586" y="2269299"/>
            <a:ext cx="2218690" cy="368300"/>
          </a:xfrm>
          <a:prstGeom prst="rect">
            <a:avLst/>
          </a:prstGeom>
          <a:noFill/>
        </p:spPr>
        <p:txBody>
          <a:bodyPr wrap="none" rtlCol="0">
            <a:spAutoFit/>
          </a:bodyPr>
          <a:lstStyle/>
          <a:p>
            <a:pPr algn="l"/>
            <a:r>
              <a:rPr lang="zh-CN" altLang="en-US" b="1" dirty="0">
                <a:solidFill>
                  <a:schemeClr val="bg1"/>
                </a:solidFill>
                <a:latin typeface="Montserrat" panose="00000500000000000000" pitchFamily="2" charset="-52"/>
              </a:rPr>
              <a:t>价格：</a:t>
            </a:r>
            <a:r>
              <a:rPr lang="en-US" altLang="ru-RU" b="1" dirty="0">
                <a:solidFill>
                  <a:schemeClr val="bg1"/>
                </a:solidFill>
                <a:latin typeface="Montserrat" panose="00000500000000000000" pitchFamily="2" charset="-52"/>
              </a:rPr>
              <a:t>550</a:t>
            </a:r>
            <a:r>
              <a:rPr lang="zh-CN" altLang="en-US" b="1" dirty="0">
                <a:solidFill>
                  <a:schemeClr val="bg1"/>
                </a:solidFill>
                <a:latin typeface="Montserrat" panose="00000500000000000000" pitchFamily="2" charset="-52"/>
              </a:rPr>
              <a:t>万美元。</a:t>
            </a:r>
            <a:endParaRPr lang="zh-CN" altLang="en-US" b="1" dirty="0">
              <a:solidFill>
                <a:schemeClr val="bg1"/>
              </a:solidFill>
              <a:latin typeface="Montserrat" panose="00000500000000000000" pitchFamily="2" charset="-52"/>
            </a:endParaRPr>
          </a:p>
        </p:txBody>
      </p:sp>
      <p:sp>
        <p:nvSpPr>
          <p:cNvPr id="23" name="TextBox 22"/>
          <p:cNvSpPr txBox="1"/>
          <p:nvPr/>
        </p:nvSpPr>
        <p:spPr>
          <a:xfrm>
            <a:off x="10564586" y="3017569"/>
            <a:ext cx="2400935" cy="368300"/>
          </a:xfrm>
          <a:prstGeom prst="rect">
            <a:avLst/>
          </a:prstGeom>
          <a:noFill/>
        </p:spPr>
        <p:txBody>
          <a:bodyPr wrap="none" rtlCol="0">
            <a:spAutoFit/>
          </a:bodyPr>
          <a:lstStyle/>
          <a:p>
            <a:pPr algn="l">
              <a:spcBef>
                <a:spcPts val="200"/>
              </a:spcBef>
              <a:spcAft>
                <a:spcPts val="200"/>
              </a:spcAft>
            </a:pPr>
            <a:r>
              <a:rPr lang="zh-CN" altLang="en-US" b="1" dirty="0">
                <a:solidFill>
                  <a:schemeClr val="bg1"/>
                </a:solidFill>
                <a:latin typeface="Montserrat" panose="00000500000000000000" pitchFamily="2" charset="-52"/>
              </a:rPr>
              <a:t>收入：每年</a:t>
            </a:r>
            <a:r>
              <a:rPr lang="en-US" altLang="ru-RU" b="1" dirty="0">
                <a:solidFill>
                  <a:schemeClr val="bg1"/>
                </a:solidFill>
                <a:latin typeface="Montserrat" panose="00000500000000000000" pitchFamily="2" charset="-52"/>
              </a:rPr>
              <a:t>120</a:t>
            </a:r>
            <a:r>
              <a:rPr lang="zh-CN" altLang="en-US" b="1" dirty="0">
                <a:solidFill>
                  <a:schemeClr val="bg1"/>
                </a:solidFill>
                <a:latin typeface="Montserrat" panose="00000500000000000000" pitchFamily="2" charset="-52"/>
              </a:rPr>
              <a:t>万美元</a:t>
            </a:r>
            <a:endParaRPr lang="zh-CN" altLang="en-US" b="1" dirty="0">
              <a:solidFill>
                <a:schemeClr val="bg1"/>
              </a:solidFill>
              <a:latin typeface="Montserrat" panose="00000500000000000000" pitchFamily="2" charset="-52"/>
            </a:endParaRPr>
          </a:p>
        </p:txBody>
      </p:sp>
      <p:sp>
        <p:nvSpPr>
          <p:cNvPr id="24" name="TextBox 23"/>
          <p:cNvSpPr txBox="1"/>
          <p:nvPr/>
        </p:nvSpPr>
        <p:spPr>
          <a:xfrm>
            <a:off x="10633244" y="5317270"/>
            <a:ext cx="1513205" cy="368300"/>
          </a:xfrm>
          <a:prstGeom prst="rect">
            <a:avLst/>
          </a:prstGeom>
          <a:noFill/>
        </p:spPr>
        <p:txBody>
          <a:bodyPr wrap="none" rtlCol="0">
            <a:spAutoFit/>
          </a:bodyPr>
          <a:lstStyle/>
          <a:p>
            <a:pPr algn="l">
              <a:spcBef>
                <a:spcPts val="200"/>
              </a:spcBef>
              <a:spcAft>
                <a:spcPts val="200"/>
              </a:spcAft>
            </a:pPr>
            <a:r>
              <a:rPr lang="en-US" altLang="ru-RU" b="1" dirty="0">
                <a:solidFill>
                  <a:schemeClr val="bg1"/>
                </a:solidFill>
                <a:latin typeface="Montserrat" panose="00000500000000000000" pitchFamily="2" charset="-52"/>
              </a:rPr>
              <a:t>DPP</a:t>
            </a:r>
            <a:r>
              <a:rPr lang="zh-CN" altLang="en-US" b="1" dirty="0">
                <a:solidFill>
                  <a:schemeClr val="bg1"/>
                </a:solidFill>
                <a:latin typeface="Montserrat" panose="00000500000000000000" pitchFamily="2" charset="-52"/>
              </a:rPr>
              <a:t>：</a:t>
            </a:r>
            <a:r>
              <a:rPr lang="en-US" altLang="ru-RU" b="1" dirty="0">
                <a:solidFill>
                  <a:schemeClr val="bg1"/>
                </a:solidFill>
                <a:latin typeface="Montserrat" panose="00000500000000000000" pitchFamily="2" charset="-52"/>
              </a:rPr>
              <a:t>9.7</a:t>
            </a:r>
            <a:r>
              <a:rPr lang="zh-CN" altLang="en-US" b="1" dirty="0">
                <a:solidFill>
                  <a:schemeClr val="bg1"/>
                </a:solidFill>
                <a:latin typeface="Montserrat" panose="00000500000000000000" pitchFamily="2" charset="-52"/>
              </a:rPr>
              <a:t>岁</a:t>
            </a:r>
            <a:endParaRPr lang="zh-CN" altLang="en-US" b="1" dirty="0">
              <a:solidFill>
                <a:schemeClr val="bg1"/>
              </a:solidFill>
              <a:latin typeface="Montserrat" panose="00000500000000000000" pitchFamily="2" charset="-52"/>
            </a:endParaRPr>
          </a:p>
        </p:txBody>
      </p:sp>
      <p:sp>
        <p:nvSpPr>
          <p:cNvPr id="25" name="TextBox 24"/>
          <p:cNvSpPr txBox="1"/>
          <p:nvPr/>
        </p:nvSpPr>
        <p:spPr>
          <a:xfrm>
            <a:off x="10604457" y="3894024"/>
            <a:ext cx="2014855" cy="368300"/>
          </a:xfrm>
          <a:prstGeom prst="rect">
            <a:avLst/>
          </a:prstGeom>
          <a:noFill/>
        </p:spPr>
        <p:txBody>
          <a:bodyPr wrap="none" rtlCol="0">
            <a:spAutoFit/>
          </a:bodyPr>
          <a:lstStyle/>
          <a:p>
            <a:pPr algn="l">
              <a:spcBef>
                <a:spcPts val="200"/>
              </a:spcBef>
              <a:spcAft>
                <a:spcPts val="200"/>
              </a:spcAft>
            </a:pPr>
            <a:r>
              <a:rPr lang="zh-CN" altLang="en-US" b="1" dirty="0">
                <a:solidFill>
                  <a:schemeClr val="bg1"/>
                </a:solidFill>
                <a:latin typeface="Montserrat" panose="00000500000000000000" pitchFamily="2" charset="-52"/>
              </a:rPr>
              <a:t>收益率：约</a:t>
            </a:r>
            <a:r>
              <a:rPr lang="en-US" altLang="ru-RU" b="1" dirty="0">
                <a:solidFill>
                  <a:schemeClr val="bg1"/>
                </a:solidFill>
                <a:latin typeface="Montserrat" panose="00000500000000000000" pitchFamily="2" charset="-52"/>
              </a:rPr>
              <a:t>39.7%</a:t>
            </a:r>
            <a:endParaRPr lang="en-US" altLang="ru-RU" b="1" dirty="0">
              <a:solidFill>
                <a:schemeClr val="bg1"/>
              </a:solidFill>
              <a:latin typeface="Montserrat" panose="00000500000000000000" pitchFamily="2" charset="-52"/>
            </a:endParaRPr>
          </a:p>
        </p:txBody>
      </p:sp>
      <p:sp>
        <p:nvSpPr>
          <p:cNvPr id="26" name="TextBox 25"/>
          <p:cNvSpPr txBox="1"/>
          <p:nvPr/>
        </p:nvSpPr>
        <p:spPr>
          <a:xfrm>
            <a:off x="10633244" y="4665945"/>
            <a:ext cx="1457450" cy="369332"/>
          </a:xfrm>
          <a:prstGeom prst="rect">
            <a:avLst/>
          </a:prstGeom>
          <a:noFill/>
        </p:spPr>
        <p:txBody>
          <a:bodyPr wrap="none" rtlCol="0">
            <a:spAutoFit/>
          </a:bodyPr>
          <a:lstStyle/>
          <a:p>
            <a:pPr>
              <a:spcBef>
                <a:spcPts val="200"/>
              </a:spcBef>
              <a:spcAft>
                <a:spcPts val="200"/>
              </a:spcAft>
            </a:pPr>
            <a:r>
              <a:rPr lang="en-US" b="1" dirty="0">
                <a:solidFill>
                  <a:schemeClr val="bg1"/>
                </a:solidFill>
                <a:latin typeface="Montserrat" panose="00000500000000000000" pitchFamily="2" charset="-52"/>
              </a:rPr>
              <a:t>IRR:</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 </a:t>
            </a:r>
            <a:r>
              <a:rPr lang="en-US" b="1" dirty="0">
                <a:solidFill>
                  <a:schemeClr val="bg1"/>
                </a:solidFill>
                <a:latin typeface="Montserrat" panose="00000500000000000000" pitchFamily="2" charset="-52"/>
              </a:rPr>
              <a:t>9,7</a:t>
            </a:r>
            <a:r>
              <a:rPr lang="en-US" dirty="0">
                <a:solidFill>
                  <a:schemeClr val="bg1"/>
                </a:solidFill>
                <a:latin typeface="Montserrat" panose="00000500000000000000" pitchFamily="2" charset="-52"/>
              </a:rPr>
              <a:t>%</a:t>
            </a:r>
            <a:endParaRPr lang="en-US" dirty="0">
              <a:solidFill>
                <a:schemeClr val="bg1"/>
              </a:solidFill>
              <a:latin typeface="Montserrat" panose="00000500000000000000" pitchFamily="2" charset="-52"/>
            </a:endParaRPr>
          </a:p>
        </p:txBody>
      </p:sp>
      <p:sp>
        <p:nvSpPr>
          <p:cNvPr id="27" name="Прямоугольник: скругленные углы 26"/>
          <p:cNvSpPr/>
          <p:nvPr/>
        </p:nvSpPr>
        <p:spPr>
          <a:xfrm>
            <a:off x="10032161" y="2284516"/>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Прямоугольник: скругленные углы 27"/>
          <p:cNvSpPr/>
          <p:nvPr/>
        </p:nvSpPr>
        <p:spPr>
          <a:xfrm>
            <a:off x="10038028" y="4691310"/>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Прямоугольник: скругленные углы 28"/>
          <p:cNvSpPr/>
          <p:nvPr/>
        </p:nvSpPr>
        <p:spPr>
          <a:xfrm>
            <a:off x="10038028" y="3894024"/>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Прямоугольник: скругленные углы 29"/>
          <p:cNvSpPr/>
          <p:nvPr/>
        </p:nvSpPr>
        <p:spPr>
          <a:xfrm>
            <a:off x="10051529" y="5337336"/>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Прямоугольник: скругленные углы 30"/>
          <p:cNvSpPr/>
          <p:nvPr/>
        </p:nvSpPr>
        <p:spPr>
          <a:xfrm>
            <a:off x="10032161" y="3032817"/>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Рисунок 31"/>
          <p:cNvPicPr>
            <a:picLocks noChangeAspect="1"/>
          </p:cNvPicPr>
          <p:nvPr/>
        </p:nvPicPr>
        <p:blipFill>
          <a:blip r:embed="rId5"/>
          <a:stretch>
            <a:fillRect/>
          </a:stretch>
        </p:blipFill>
        <p:spPr>
          <a:xfrm>
            <a:off x="10098766" y="2269299"/>
            <a:ext cx="334790" cy="286563"/>
          </a:xfrm>
          <a:prstGeom prst="rect">
            <a:avLst/>
          </a:prstGeom>
        </p:spPr>
      </p:pic>
      <p:pic>
        <p:nvPicPr>
          <p:cNvPr id="33" name="Рисунок 32"/>
          <p:cNvPicPr>
            <a:picLocks noChangeAspect="1"/>
          </p:cNvPicPr>
          <p:nvPr/>
        </p:nvPicPr>
        <p:blipFill>
          <a:blip r:embed="rId6"/>
          <a:stretch>
            <a:fillRect/>
          </a:stretch>
        </p:blipFill>
        <p:spPr>
          <a:xfrm>
            <a:off x="10126172" y="3055994"/>
            <a:ext cx="279978" cy="279978"/>
          </a:xfrm>
          <a:prstGeom prst="rect">
            <a:avLst/>
          </a:prstGeom>
        </p:spPr>
      </p:pic>
      <p:pic>
        <p:nvPicPr>
          <p:cNvPr id="34" name="Рисунок 33"/>
          <p:cNvPicPr>
            <a:picLocks noChangeAspect="1"/>
          </p:cNvPicPr>
          <p:nvPr/>
        </p:nvPicPr>
        <p:blipFill>
          <a:blip r:embed="rId7"/>
          <a:stretch>
            <a:fillRect/>
          </a:stretch>
        </p:blipFill>
        <p:spPr>
          <a:xfrm>
            <a:off x="10197381" y="5357816"/>
            <a:ext cx="279978" cy="279978"/>
          </a:xfrm>
          <a:prstGeom prst="rect">
            <a:avLst/>
          </a:prstGeom>
        </p:spPr>
      </p:pic>
      <p:pic>
        <p:nvPicPr>
          <p:cNvPr id="35" name="Рисунок 34"/>
          <p:cNvPicPr>
            <a:picLocks noChangeAspect="1"/>
          </p:cNvPicPr>
          <p:nvPr/>
        </p:nvPicPr>
        <p:blipFill>
          <a:blip r:embed="rId8"/>
          <a:stretch>
            <a:fillRect/>
          </a:stretch>
        </p:blipFill>
        <p:spPr>
          <a:xfrm>
            <a:off x="10136457" y="3919981"/>
            <a:ext cx="279978" cy="279978"/>
          </a:xfrm>
          <a:prstGeom prst="rect">
            <a:avLst/>
          </a:prstGeom>
        </p:spPr>
      </p:pic>
      <p:pic>
        <p:nvPicPr>
          <p:cNvPr id="36" name="Рисунок 35"/>
          <p:cNvPicPr>
            <a:picLocks noChangeAspect="1"/>
          </p:cNvPicPr>
          <p:nvPr/>
        </p:nvPicPr>
        <p:blipFill>
          <a:blip r:embed="rId9"/>
          <a:stretch>
            <a:fillRect/>
          </a:stretch>
        </p:blipFill>
        <p:spPr>
          <a:xfrm>
            <a:off x="10145540" y="4714487"/>
            <a:ext cx="279978" cy="279978"/>
          </a:xfrm>
          <a:prstGeom prst="rect">
            <a:avLst/>
          </a:prstGeom>
        </p:spPr>
      </p:pic>
      <p:sp>
        <p:nvSpPr>
          <p:cNvPr id="37" name="object 8"/>
          <p:cNvSpPr txBox="1"/>
          <p:nvPr/>
        </p:nvSpPr>
        <p:spPr>
          <a:xfrm>
            <a:off x="2489242" y="1721799"/>
            <a:ext cx="4734518" cy="198755"/>
          </a:xfrm>
          <a:prstGeom prst="rect">
            <a:avLst/>
          </a:prstGeom>
        </p:spPr>
        <p:txBody>
          <a:bodyPr vert="horz" wrap="square" lIns="0" tIns="15238" rIns="0" bIns="0" rtlCol="0">
            <a:spAutoFit/>
          </a:bodyPr>
          <a:lstStyle/>
          <a:p>
            <a:pPr algn="ctr" rtl="0">
              <a:defRPr sz="1860" b="0" i="0" u="none" strike="noStrike" kern="1200" spc="0" baseline="0">
                <a:solidFill>
                  <a:srgbClr val="08261F"/>
                </a:solidFill>
                <a:latin typeface="+mn-lt"/>
                <a:ea typeface="+mn-ea"/>
                <a:cs typeface="+mn-cs"/>
              </a:defRPr>
            </a:pPr>
            <a:r>
              <a:rPr lang="zh-CN" altLang="en-US" sz="1200" dirty="0">
                <a:solidFill>
                  <a:schemeClr val="bg1"/>
                </a:solidFill>
                <a:latin typeface="Montserrat" panose="00000500000000000000" pitchFamily="2" charset="-52"/>
              </a:rPr>
              <a:t>利润率（百万美元）</a:t>
            </a:r>
            <a:endParaRPr lang="zh-CN" altLang="en-US" sz="1200" dirty="0">
              <a:solidFill>
                <a:schemeClr val="bg1"/>
              </a:solidFill>
              <a:latin typeface="Montserrat" panose="00000500000000000000" pitchFamily="2" charset="-52"/>
            </a:endParaRPr>
          </a:p>
        </p:txBody>
      </p:sp>
      <p:sp>
        <p:nvSpPr>
          <p:cNvPr id="39"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38" name="object 8"/>
          <p:cNvSpPr txBox="1"/>
          <p:nvPr/>
        </p:nvSpPr>
        <p:spPr>
          <a:xfrm>
            <a:off x="2958904" y="235156"/>
            <a:ext cx="11355487"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rPr>
              <a:t>垂直一体化的园艺与冷链企业</a:t>
            </a:r>
            <a:endParaRPr lang="zh-CN" altLang="en-US" sz="2400" b="1" noProof="0" dirty="0">
              <a:ln>
                <a:noFill/>
              </a:ln>
              <a:solidFill>
                <a:prstClr val="white"/>
              </a:solidFill>
              <a:effectLst/>
              <a:uLnTx/>
              <a:uFillTx/>
              <a:latin typeface="Montserrat" panose="00000500000000000000" pitchFamily="2" charset="-52"/>
              <a:ea typeface="Unbounded Bold"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013364"/>
            <a:ext cx="14630400" cy="1691143"/>
          </a:xfrm>
          <a:prstGeom prst="rect">
            <a:avLst/>
          </a:prstGeom>
          <a:solidFill>
            <a:srgbClr val="0042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Заголовок 1"/>
          <p:cNvSpPr txBox="1"/>
          <p:nvPr/>
        </p:nvSpPr>
        <p:spPr>
          <a:xfrm>
            <a:off x="887789" y="3205621"/>
            <a:ext cx="12467771" cy="924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bg1"/>
                </a:solidFill>
                <a:latin typeface="Montserrat" panose="00000500000000000000" pitchFamily="2" charset="-52"/>
              </a:rPr>
              <a:t>Инвестиционное предложение: </a:t>
            </a:r>
            <a:endParaRPr lang="ru-RU" sz="2800" b="1" dirty="0">
              <a:solidFill>
                <a:schemeClr val="bg1"/>
              </a:solidFill>
              <a:latin typeface="Montserrat" panose="00000500000000000000" pitchFamily="2" charset="-52"/>
            </a:endParaRPr>
          </a:p>
          <a:p>
            <a:r>
              <a:rPr lang="en-US" sz="2800" b="1" dirty="0">
                <a:solidFill>
                  <a:schemeClr val="bg1"/>
                </a:solidFill>
                <a:latin typeface="Montserrat" panose="00000500000000000000" pitchFamily="2" charset="-52"/>
              </a:rPr>
              <a:t>В</a:t>
            </a:r>
            <a:r>
              <a:rPr lang="ru-RU" sz="2800" b="1" dirty="0" err="1">
                <a:solidFill>
                  <a:schemeClr val="bg1"/>
                </a:solidFill>
                <a:latin typeface="Montserrat" panose="00000500000000000000" pitchFamily="2" charset="-52"/>
              </a:rPr>
              <a:t>ертикально</a:t>
            </a:r>
            <a:r>
              <a:rPr lang="ru-RU" sz="2800" b="1" dirty="0">
                <a:solidFill>
                  <a:schemeClr val="bg1"/>
                </a:solidFill>
                <a:latin typeface="Montserrat" panose="00000500000000000000" pitchFamily="2" charset="-52"/>
              </a:rPr>
              <a:t> интегрированное предприятие по садоводству и холодовой цепи </a:t>
            </a:r>
            <a:endParaRPr lang="en-US" sz="2800" b="1" dirty="0">
              <a:solidFill>
                <a:schemeClr val="bg1"/>
              </a:solidFill>
              <a:latin typeface="Montserrat" panose="00000500000000000000" pitchFamily="2" charset="-52"/>
            </a:endParaRPr>
          </a:p>
        </p:txBody>
      </p:sp>
      <p:pic>
        <p:nvPicPr>
          <p:cNvPr id="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276" y="150599"/>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641" y="135291"/>
            <a:ext cx="1845875" cy="6080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p:nvPr/>
        </p:nvSpPr>
        <p:spPr>
          <a:xfrm>
            <a:off x="2970205" y="96420"/>
            <a:ext cx="11115834" cy="383540"/>
          </a:xfrm>
          <a:prstGeom prst="rect">
            <a:avLst/>
          </a:prstGeom>
        </p:spPr>
        <p:txBody>
          <a:bodyPr vert="horz" wrap="square" lIns="0" tIns="15238" rIns="0" bIns="0" rtlCol="0">
            <a:spAutoFit/>
          </a:bodyPr>
          <a:lstStyle/>
          <a:p>
            <a:pPr marL="15240" marR="6350" algn="ctr">
              <a:spcBef>
                <a:spcPts val="120"/>
              </a:spcBef>
            </a:pPr>
            <a:r>
              <a:rPr lang="en-US" altLang="ru-RU" sz="2400" b="1" dirty="0">
                <a:solidFill>
                  <a:schemeClr val="bg1"/>
                </a:solidFill>
                <a:latin typeface="Montserrat" panose="00000500000000000000" pitchFamily="2" charset="-52"/>
                <a:ea typeface="Unbounded Bold" pitchFamily="34" charset="-122"/>
              </a:rPr>
              <a:t>Vertical integration in the horticulture and cold chain industry</a:t>
            </a:r>
            <a:endParaRPr lang="en-US" altLang="ru-RU" sz="2400" b="1" dirty="0">
              <a:solidFill>
                <a:schemeClr val="bg1"/>
              </a:solidFill>
              <a:latin typeface="Montserrat" panose="00000500000000000000" pitchFamily="2" charset="-52"/>
              <a:ea typeface="Unbounded Bold" pitchFamily="34" charset="-122"/>
            </a:endParaRPr>
          </a:p>
        </p:txBody>
      </p:sp>
      <p:sp>
        <p:nvSpPr>
          <p:cNvPr id="157" name="TextBox 156"/>
          <p:cNvSpPr txBox="1"/>
          <p:nvPr/>
        </p:nvSpPr>
        <p:spPr>
          <a:xfrm>
            <a:off x="10211762" y="847268"/>
            <a:ext cx="4070061" cy="368300"/>
          </a:xfrm>
          <a:prstGeom prst="rect">
            <a:avLst/>
          </a:prstGeom>
          <a:noFill/>
          <a:ln>
            <a:noFill/>
          </a:ln>
        </p:spPr>
        <p:txBody>
          <a:bodyPr wrap="square">
            <a:spAutoFit/>
          </a:bodyPr>
          <a:lstStyle/>
          <a:p>
            <a:pPr>
              <a:spcBef>
                <a:spcPts val="240"/>
              </a:spcBef>
              <a:spcAft>
                <a:spcPts val="240"/>
              </a:spcAft>
            </a:pPr>
            <a:r>
              <a:rPr lang="en-US" altLang="ru-RU" b="1" spc="13" dirty="0">
                <a:solidFill>
                  <a:schemeClr val="bg1"/>
                </a:solidFill>
                <a:latin typeface="Montserrat" panose="00000500000000000000" pitchFamily="2" charset="-52"/>
                <a:cs typeface="Arial MT"/>
              </a:rPr>
              <a:t>Economic indicators:</a:t>
            </a:r>
            <a:endParaRPr lang="en-US" altLang="ru-RU" b="1" spc="13" dirty="0">
              <a:solidFill>
                <a:schemeClr val="bg1"/>
              </a:solidFill>
              <a:latin typeface="Montserrat" panose="00000500000000000000" pitchFamily="2" charset="-52"/>
              <a:cs typeface="Arial MT"/>
            </a:endParaRPr>
          </a:p>
        </p:txBody>
      </p:sp>
      <p:sp>
        <p:nvSpPr>
          <p:cNvPr id="10" name="TextBox 9"/>
          <p:cNvSpPr txBox="1"/>
          <p:nvPr/>
        </p:nvSpPr>
        <p:spPr>
          <a:xfrm>
            <a:off x="10679805" y="1369794"/>
            <a:ext cx="1654175" cy="295910"/>
          </a:xfrm>
          <a:prstGeom prst="rect">
            <a:avLst/>
          </a:prstGeom>
          <a:noFill/>
        </p:spPr>
        <p:txBody>
          <a:bodyPr wrap="none" rtlCol="0">
            <a:spAutoFit/>
          </a:bodyPr>
          <a:lstStyle/>
          <a:p>
            <a:pPr algn="l"/>
            <a:r>
              <a:rPr lang="en-US" altLang="ru-RU" sz="1330" b="1" dirty="0">
                <a:solidFill>
                  <a:schemeClr val="bg1"/>
                </a:solidFill>
                <a:latin typeface="Montserrat" panose="00000500000000000000" pitchFamily="2" charset="-52"/>
              </a:rPr>
              <a:t>Cost</a:t>
            </a:r>
            <a:r>
              <a:rPr lang="en-US" altLang="ru-RU" sz="1330" dirty="0">
                <a:solidFill>
                  <a:schemeClr val="bg1"/>
                </a:solidFill>
                <a:latin typeface="Montserrat" panose="00000500000000000000" pitchFamily="2" charset="-52"/>
              </a:rPr>
              <a:t>: $5.5 million.</a:t>
            </a:r>
            <a:endParaRPr lang="en-US" altLang="ru-RU" sz="1330" dirty="0">
              <a:solidFill>
                <a:schemeClr val="bg1"/>
              </a:solidFill>
              <a:latin typeface="Montserrat" panose="00000500000000000000" pitchFamily="2" charset="-52"/>
            </a:endParaRPr>
          </a:p>
        </p:txBody>
      </p:sp>
      <p:sp>
        <p:nvSpPr>
          <p:cNvPr id="43" name="TextBox 42"/>
          <p:cNvSpPr txBox="1"/>
          <p:nvPr/>
        </p:nvSpPr>
        <p:spPr>
          <a:xfrm>
            <a:off x="4740321" y="4663993"/>
            <a:ext cx="5192143" cy="3353435"/>
          </a:xfrm>
          <a:prstGeom prst="rect">
            <a:avLst/>
          </a:prstGeom>
          <a:noFill/>
          <a:ln>
            <a:solidFill>
              <a:srgbClr val="CCEBEE"/>
            </a:solidFill>
          </a:ln>
        </p:spPr>
        <p:txBody>
          <a:bodyPr wrap="square">
            <a:spAutoFit/>
          </a:bodyPr>
          <a:lstStyle/>
          <a:p>
            <a:pPr algn="just">
              <a:spcBef>
                <a:spcPts val="300"/>
              </a:spcBef>
              <a:spcAft>
                <a:spcPts val="300"/>
              </a:spcAft>
            </a:pPr>
            <a:r>
              <a:rPr lang="en-US" altLang="ru-RU" sz="1600" b="1" dirty="0">
                <a:solidFill>
                  <a:schemeClr val="bg1"/>
                </a:solidFill>
                <a:latin typeface="Montserrat" panose="00000500000000000000" pitchFamily="2" charset="-52"/>
              </a:rPr>
              <a:t>Project objective</a:t>
            </a:r>
            <a:endParaRPr lang="en-US" altLang="ru-RU" sz="1600" b="1" dirty="0">
              <a:solidFill>
                <a:schemeClr val="bg1"/>
              </a:solidFill>
              <a:latin typeface="Montserrat" panose="00000500000000000000" pitchFamily="2" charset="-52"/>
            </a:endParaRPr>
          </a:p>
          <a:p>
            <a:pPr algn="just">
              <a:spcBef>
                <a:spcPts val="300"/>
              </a:spcBef>
              <a:spcAft>
                <a:spcPts val="300"/>
              </a:spcAft>
            </a:pPr>
            <a:r>
              <a:rPr lang="en-US" altLang="ru-RU" sz="1600" dirty="0">
                <a:solidFill>
                  <a:schemeClr val="bg1"/>
                </a:solidFill>
                <a:latin typeface="Montserrat" panose="00000500000000000000" pitchFamily="2" charset="-52"/>
              </a:rPr>
              <a:t>Vertical integration enterprise specializing in horticulture and cold chain operations is selling its property complex in Parkentsky District, Tashkent Region.</a:t>
            </a:r>
            <a:endParaRPr lang="en-US" altLang="ru-RU" sz="1600" dirty="0">
              <a:solidFill>
                <a:schemeClr val="bg1"/>
              </a:solidFill>
              <a:latin typeface="Montserrat" panose="00000500000000000000" pitchFamily="2" charset="-52"/>
            </a:endParaRPr>
          </a:p>
          <a:p>
            <a:pPr algn="just">
              <a:spcBef>
                <a:spcPts val="300"/>
              </a:spcBef>
              <a:spcAft>
                <a:spcPts val="300"/>
              </a:spcAft>
            </a:pPr>
            <a:r>
              <a:rPr lang="en-US" altLang="ru-RU" sz="1400" b="1" dirty="0">
                <a:solidFill>
                  <a:schemeClr val="bg1"/>
                </a:solidFill>
                <a:latin typeface="Montserrat" panose="00000500000000000000" pitchFamily="2" charset="-52"/>
              </a:rPr>
              <a:t>Project products</a:t>
            </a:r>
            <a:endParaRPr lang="en-US" altLang="ru-RU" sz="1400" b="1" dirty="0">
              <a:solidFill>
                <a:schemeClr val="bg1"/>
              </a:solidFill>
              <a:latin typeface="Montserrat" panose="00000500000000000000" pitchFamily="2" charset="-52"/>
            </a:endParaRPr>
          </a:p>
          <a:p>
            <a:pPr algn="just">
              <a:spcBef>
                <a:spcPts val="300"/>
              </a:spcBef>
              <a:spcAft>
                <a:spcPts val="300"/>
              </a:spcAft>
            </a:pPr>
            <a:r>
              <a:rPr lang="en-US" altLang="ru-RU" sz="1400" dirty="0">
                <a:solidFill>
                  <a:schemeClr val="bg1"/>
                </a:solidFill>
                <a:latin typeface="Montserrat" panose="00000500000000000000" pitchFamily="2" charset="-52"/>
              </a:rPr>
              <a:t>The vertically integrated horticultural enterprise produces 700 tons of Rizamat and Kishmish grapes and 50 tons of Golden apples annually. The facility also provides cold storage services for over 1,250 tons of fruit and vegetable products, with all output being fully exported.</a:t>
            </a:r>
            <a:endParaRPr lang="en-US" altLang="ru-RU" sz="1400" dirty="0">
              <a:solidFill>
                <a:schemeClr val="bg1"/>
              </a:solidFill>
              <a:latin typeface="Montserrat" panose="00000500000000000000" pitchFamily="2" charset="-52"/>
            </a:endParaRPr>
          </a:p>
          <a:p>
            <a:pPr algn="just">
              <a:spcBef>
                <a:spcPts val="300"/>
              </a:spcBef>
              <a:spcAft>
                <a:spcPts val="300"/>
              </a:spcAft>
            </a:pPr>
            <a:r>
              <a:rPr lang="en-US" altLang="ru-RU" sz="1400" dirty="0">
                <a:solidFill>
                  <a:schemeClr val="bg1"/>
                </a:solidFill>
                <a:latin typeface="Montserrat" panose="00000500000000000000" pitchFamily="2" charset="-52"/>
              </a:rPr>
              <a:t>We invite companies to become potential investors.</a:t>
            </a:r>
            <a:endParaRPr lang="en-US" altLang="ru-RU" sz="1400" dirty="0">
              <a:solidFill>
                <a:schemeClr val="bg1"/>
              </a:solidFill>
              <a:latin typeface="Montserrat" panose="00000500000000000000" pitchFamily="2" charset="-52"/>
            </a:endParaRPr>
          </a:p>
        </p:txBody>
      </p:sp>
      <p:sp>
        <p:nvSpPr>
          <p:cNvPr id="59" name="TextBox 58"/>
          <p:cNvSpPr txBox="1"/>
          <p:nvPr/>
        </p:nvSpPr>
        <p:spPr>
          <a:xfrm>
            <a:off x="10243847" y="4561745"/>
            <a:ext cx="3093704" cy="337185"/>
          </a:xfrm>
          <a:prstGeom prst="rect">
            <a:avLst/>
          </a:prstGeom>
          <a:noFill/>
        </p:spPr>
        <p:txBody>
          <a:bodyPr wrap="square">
            <a:spAutoFit/>
          </a:bodyPr>
          <a:lstStyle/>
          <a:p>
            <a:r>
              <a:rPr lang="en-US" altLang="ru-RU" sz="1600" b="1" dirty="0">
                <a:solidFill>
                  <a:schemeClr val="bg1"/>
                </a:solidFill>
                <a:latin typeface="Montserrat" panose="00000500000000000000" pitchFamily="2" charset="-52"/>
              </a:rPr>
              <a:t>Project placement</a:t>
            </a:r>
            <a:endParaRPr lang="en-US" altLang="ru-RU" sz="1600" b="1" dirty="0">
              <a:solidFill>
                <a:schemeClr val="bg1"/>
              </a:solidFill>
              <a:latin typeface="Montserrat" panose="00000500000000000000" pitchFamily="2" charset="-52"/>
            </a:endParaRPr>
          </a:p>
        </p:txBody>
      </p:sp>
      <p:sp>
        <p:nvSpPr>
          <p:cNvPr id="67" name="TextBox 66"/>
          <p:cNvSpPr txBox="1"/>
          <p:nvPr/>
        </p:nvSpPr>
        <p:spPr>
          <a:xfrm>
            <a:off x="10679805" y="2128036"/>
            <a:ext cx="2713355" cy="297180"/>
          </a:xfrm>
          <a:prstGeom prst="rect">
            <a:avLst/>
          </a:prstGeom>
          <a:noFill/>
        </p:spPr>
        <p:txBody>
          <a:bodyPr wrap="none" rtlCol="0">
            <a:spAutoFit/>
          </a:bodyPr>
          <a:lstStyle/>
          <a:p>
            <a:pPr algn="l">
              <a:spcBef>
                <a:spcPts val="200"/>
              </a:spcBef>
              <a:spcAft>
                <a:spcPts val="200"/>
              </a:spcAft>
            </a:pPr>
            <a:r>
              <a:rPr lang="en-US" altLang="ru-RU" sz="1335" b="1" dirty="0">
                <a:solidFill>
                  <a:schemeClr val="bg1"/>
                </a:solidFill>
                <a:latin typeface="Montserrat" panose="00000500000000000000" pitchFamily="2" charset="-52"/>
              </a:rPr>
              <a:t>Revenue</a:t>
            </a:r>
            <a:r>
              <a:rPr lang="en-US" altLang="ru-RU" sz="1335" dirty="0">
                <a:solidFill>
                  <a:schemeClr val="bg1"/>
                </a:solidFill>
                <a:latin typeface="Montserrat" panose="00000500000000000000" pitchFamily="2" charset="-52"/>
              </a:rPr>
              <a:t>: $1.2 million per year</a:t>
            </a:r>
            <a:endParaRPr lang="en-US" altLang="ru-RU" sz="1335" dirty="0">
              <a:solidFill>
                <a:schemeClr val="bg1"/>
              </a:solidFill>
              <a:latin typeface="Montserrat" panose="00000500000000000000" pitchFamily="2" charset="-52"/>
            </a:endParaRPr>
          </a:p>
        </p:txBody>
      </p:sp>
      <p:sp>
        <p:nvSpPr>
          <p:cNvPr id="68" name="TextBox 67"/>
          <p:cNvSpPr txBox="1"/>
          <p:nvPr/>
        </p:nvSpPr>
        <p:spPr>
          <a:xfrm>
            <a:off x="10724765" y="3908280"/>
            <a:ext cx="1378585" cy="297180"/>
          </a:xfrm>
          <a:prstGeom prst="rect">
            <a:avLst/>
          </a:prstGeom>
          <a:noFill/>
        </p:spPr>
        <p:txBody>
          <a:bodyPr wrap="none" rtlCol="0">
            <a:spAutoFit/>
          </a:bodyPr>
          <a:lstStyle/>
          <a:p>
            <a:pPr algn="l">
              <a:spcBef>
                <a:spcPts val="200"/>
              </a:spcBef>
              <a:spcAft>
                <a:spcPts val="200"/>
              </a:spcAft>
            </a:pPr>
            <a:r>
              <a:rPr lang="en-US" altLang="ru-RU" sz="1335" dirty="0">
                <a:solidFill>
                  <a:schemeClr val="bg1"/>
                </a:solidFill>
                <a:latin typeface="Montserrat" panose="00000500000000000000" pitchFamily="2" charset="-52"/>
              </a:rPr>
              <a:t>DPP: 9.7 years</a:t>
            </a:r>
            <a:endParaRPr lang="en-US" altLang="ru-RU" sz="1335" dirty="0">
              <a:solidFill>
                <a:schemeClr val="bg1"/>
              </a:solidFill>
              <a:latin typeface="Montserrat" panose="00000500000000000000" pitchFamily="2" charset="-52"/>
            </a:endParaRPr>
          </a:p>
        </p:txBody>
      </p:sp>
      <p:sp>
        <p:nvSpPr>
          <p:cNvPr id="69" name="TextBox 68"/>
          <p:cNvSpPr txBox="1"/>
          <p:nvPr/>
        </p:nvSpPr>
        <p:spPr>
          <a:xfrm>
            <a:off x="10685672" y="2783801"/>
            <a:ext cx="1892300" cy="297180"/>
          </a:xfrm>
          <a:prstGeom prst="rect">
            <a:avLst/>
          </a:prstGeom>
          <a:noFill/>
        </p:spPr>
        <p:txBody>
          <a:bodyPr wrap="none" rtlCol="0">
            <a:spAutoFit/>
          </a:bodyPr>
          <a:lstStyle/>
          <a:p>
            <a:pPr algn="l">
              <a:spcBef>
                <a:spcPts val="200"/>
              </a:spcBef>
              <a:spcAft>
                <a:spcPts val="200"/>
              </a:spcAft>
            </a:pPr>
            <a:r>
              <a:rPr lang="en-US" altLang="ru-RU" sz="1335" b="1" dirty="0">
                <a:solidFill>
                  <a:schemeClr val="bg1"/>
                </a:solidFill>
                <a:latin typeface="Montserrat" panose="00000500000000000000" pitchFamily="2" charset="-52"/>
              </a:rPr>
              <a:t>Profitability</a:t>
            </a:r>
            <a:r>
              <a:rPr lang="en-US" altLang="ru-RU" sz="1335" dirty="0">
                <a:solidFill>
                  <a:schemeClr val="bg1"/>
                </a:solidFill>
                <a:latin typeface="Montserrat" panose="00000500000000000000" pitchFamily="2" charset="-52"/>
              </a:rPr>
              <a:t>: ~39.7%</a:t>
            </a:r>
            <a:endParaRPr lang="en-US" altLang="ru-RU" sz="1335" dirty="0">
              <a:solidFill>
                <a:schemeClr val="bg1"/>
              </a:solidFill>
              <a:latin typeface="Montserrat" panose="00000500000000000000" pitchFamily="2" charset="-52"/>
            </a:endParaRPr>
          </a:p>
        </p:txBody>
      </p:sp>
      <p:sp>
        <p:nvSpPr>
          <p:cNvPr id="70" name="TextBox 69"/>
          <p:cNvSpPr txBox="1"/>
          <p:nvPr/>
        </p:nvSpPr>
        <p:spPr>
          <a:xfrm>
            <a:off x="10714630" y="3317941"/>
            <a:ext cx="1103187" cy="297454"/>
          </a:xfrm>
          <a:prstGeom prst="rect">
            <a:avLst/>
          </a:prstGeom>
          <a:noFill/>
        </p:spPr>
        <p:txBody>
          <a:bodyPr wrap="none" rtlCol="0">
            <a:spAutoFit/>
          </a:bodyPr>
          <a:lstStyle/>
          <a:p>
            <a:pPr>
              <a:spcBef>
                <a:spcPts val="200"/>
              </a:spcBef>
              <a:spcAft>
                <a:spcPts val="200"/>
              </a:spcAft>
            </a:pPr>
            <a:r>
              <a:rPr lang="en-US" sz="1335" b="1" dirty="0">
                <a:solidFill>
                  <a:schemeClr val="bg1"/>
                </a:solidFill>
                <a:latin typeface="Montserrat" panose="00000500000000000000" pitchFamily="2" charset="-52"/>
              </a:rPr>
              <a:t>IRR:</a:t>
            </a:r>
            <a:r>
              <a:rPr lang="en-US" sz="1335" dirty="0">
                <a:solidFill>
                  <a:schemeClr val="bg1"/>
                </a:solidFill>
                <a:latin typeface="Montserrat" panose="00000500000000000000" pitchFamily="2" charset="-52"/>
              </a:rPr>
              <a:t> ~</a:t>
            </a:r>
            <a:r>
              <a:rPr lang="en-US" sz="1335" dirty="0">
                <a:solidFill>
                  <a:schemeClr val="bg1"/>
                </a:solidFill>
                <a:latin typeface="Montserrat" panose="00000500000000000000" pitchFamily="2" charset="-52"/>
              </a:rPr>
              <a:t> 9,2</a:t>
            </a:r>
            <a:r>
              <a:rPr lang="en-US" sz="1335" dirty="0">
                <a:solidFill>
                  <a:schemeClr val="bg1"/>
                </a:solidFill>
                <a:latin typeface="Montserrat" panose="00000500000000000000" pitchFamily="2" charset="-52"/>
              </a:rPr>
              <a:t>%</a:t>
            </a:r>
            <a:endParaRPr lang="en-US" sz="1335" dirty="0">
              <a:solidFill>
                <a:schemeClr val="bg1"/>
              </a:solidFill>
              <a:latin typeface="Montserrat" panose="00000500000000000000" pitchFamily="2" charset="-52"/>
            </a:endParaRPr>
          </a:p>
        </p:txBody>
      </p:sp>
      <p:grpSp>
        <p:nvGrpSpPr>
          <p:cNvPr id="64" name="Graphic 4"/>
          <p:cNvGrpSpPr/>
          <p:nvPr/>
        </p:nvGrpSpPr>
        <p:grpSpPr>
          <a:xfrm>
            <a:off x="11105003" y="4912751"/>
            <a:ext cx="3260346" cy="1951790"/>
            <a:chOff x="1343025" y="333375"/>
            <a:chExt cx="9505949" cy="6191249"/>
          </a:xfrm>
          <a:solidFill>
            <a:srgbClr val="73B9EE"/>
          </a:solidFill>
        </p:grpSpPr>
        <p:sp>
          <p:nvSpPr>
            <p:cNvPr id="66" name="Freeform: Shape 6"/>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1" name="Freeform: Shape 7"/>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6" name="Freeform: Shape 8"/>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8" name="Freeform: Shape 9"/>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grpFill/>
            <a:ln w="9525" cap="rnd">
              <a:solidFill>
                <a:srgbClr val="FFFFFF"/>
              </a:solidFill>
              <a:prstDash val="solid"/>
              <a:round/>
            </a:ln>
          </p:spPr>
          <p:txBody>
            <a:bodyPr rtlCol="0" anchor="ctr"/>
            <a:lstStyle/>
            <a:p>
              <a:endParaRPr lang="en-US" dirty="0">
                <a:solidFill>
                  <a:schemeClr val="bg1"/>
                </a:solidFill>
                <a:latin typeface="Montserrat" panose="00000500000000000000" pitchFamily="2" charset="-52"/>
                <a:cs typeface="Trebuchet MS" panose="020B0603020202020204" pitchFamily="34" charset="0"/>
              </a:endParaRPr>
            </a:p>
          </p:txBody>
        </p:sp>
        <p:sp>
          <p:nvSpPr>
            <p:cNvPr id="79" name="Freeform: Shape 10"/>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0" name="Freeform: Shape 11"/>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1" name="Freeform: Shape 12"/>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grpFill/>
            <a:ln w="9525" cap="rnd">
              <a:solidFill>
                <a:srgbClr val="FFFFFF"/>
              </a:solidFill>
              <a:prstDash val="solid"/>
              <a:round/>
            </a:ln>
          </p:spPr>
          <p:txBody>
            <a:bodyPr rtlCol="0" anchor="ctr"/>
            <a:lstStyle/>
            <a:p>
              <a:endParaRPr lang="en-US" dirty="0">
                <a:solidFill>
                  <a:schemeClr val="bg1"/>
                </a:solidFill>
                <a:latin typeface="Montserrat" panose="00000500000000000000" pitchFamily="2" charset="-52"/>
              </a:endParaRPr>
            </a:p>
          </p:txBody>
        </p:sp>
        <p:sp>
          <p:nvSpPr>
            <p:cNvPr id="82" name="Freeform: Shape 13"/>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3" name="Freeform: Shape 14"/>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4" name="Freeform: Shape 15"/>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5" name="Freeform: Shape 16"/>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86" name="Freeform: Shape 17"/>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87" name="Freeform: Shape 18"/>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8" name="Freeform: Shape 19"/>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90" name="Freeform: Shape 21"/>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91" name="Freeform: Shape 22"/>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grpSp>
      <p:sp>
        <p:nvSpPr>
          <p:cNvPr id="93" name="Rectangle 21"/>
          <p:cNvSpPr/>
          <p:nvPr/>
        </p:nvSpPr>
        <p:spPr>
          <a:xfrm>
            <a:off x="12470912" y="5041990"/>
            <a:ext cx="2099777" cy="275448"/>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90"/>
              </a:spcAft>
            </a:pPr>
            <a:r>
              <a:rPr lang="en-US" altLang="ru-RU" sz="1200" b="1" dirty="0">
                <a:solidFill>
                  <a:schemeClr val="bg1"/>
                </a:solidFill>
                <a:latin typeface="Montserrat" panose="00000500000000000000" pitchFamily="2" charset="-52"/>
              </a:rPr>
              <a:t>Tashkent Region</a:t>
            </a:r>
            <a:endParaRPr lang="en-US" altLang="ru-RU" sz="1200" b="1" dirty="0">
              <a:solidFill>
                <a:schemeClr val="bg1"/>
              </a:solidFill>
              <a:latin typeface="Montserrat" panose="00000500000000000000" pitchFamily="2" charset="-52"/>
            </a:endParaRPr>
          </a:p>
        </p:txBody>
      </p:sp>
      <p:sp>
        <p:nvSpPr>
          <p:cNvPr id="52" name="Прямоугольник: скругленные углы 51"/>
          <p:cNvSpPr/>
          <p:nvPr/>
        </p:nvSpPr>
        <p:spPr>
          <a:xfrm>
            <a:off x="10118690" y="1387105"/>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Прямоугольник: скругленные углы 52"/>
          <p:cNvSpPr/>
          <p:nvPr/>
        </p:nvSpPr>
        <p:spPr>
          <a:xfrm>
            <a:off x="10128975" y="3312561"/>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Прямоугольник: скругленные углы 53"/>
          <p:cNvSpPr/>
          <p:nvPr/>
        </p:nvSpPr>
        <p:spPr>
          <a:xfrm>
            <a:off x="10124557" y="2781043"/>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Прямоугольник: скругленные углы 54"/>
          <p:cNvSpPr/>
          <p:nvPr/>
        </p:nvSpPr>
        <p:spPr>
          <a:xfrm>
            <a:off x="10165087" y="3873727"/>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Прямоугольник: скругленные углы 56"/>
          <p:cNvSpPr/>
          <p:nvPr/>
        </p:nvSpPr>
        <p:spPr>
          <a:xfrm>
            <a:off x="10107486" y="2120885"/>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Рисунок 61"/>
          <p:cNvPicPr>
            <a:picLocks noChangeAspect="1"/>
          </p:cNvPicPr>
          <p:nvPr/>
        </p:nvPicPr>
        <p:blipFill>
          <a:blip r:embed="rId1"/>
          <a:stretch>
            <a:fillRect/>
          </a:stretch>
        </p:blipFill>
        <p:spPr>
          <a:xfrm>
            <a:off x="10174091" y="1404281"/>
            <a:ext cx="334790" cy="286563"/>
          </a:xfrm>
          <a:prstGeom prst="rect">
            <a:avLst/>
          </a:prstGeom>
        </p:spPr>
      </p:pic>
      <p:pic>
        <p:nvPicPr>
          <p:cNvPr id="63" name="Рисунок 62"/>
          <p:cNvPicPr>
            <a:picLocks noChangeAspect="1"/>
          </p:cNvPicPr>
          <p:nvPr/>
        </p:nvPicPr>
        <p:blipFill>
          <a:blip r:embed="rId2"/>
          <a:stretch>
            <a:fillRect/>
          </a:stretch>
        </p:blipFill>
        <p:spPr>
          <a:xfrm>
            <a:off x="10171245" y="2124079"/>
            <a:ext cx="279978" cy="279978"/>
          </a:xfrm>
          <a:prstGeom prst="rect">
            <a:avLst/>
          </a:prstGeom>
        </p:spPr>
      </p:pic>
      <p:pic>
        <p:nvPicPr>
          <p:cNvPr id="95" name="Рисунок 94"/>
          <p:cNvPicPr>
            <a:picLocks noChangeAspect="1"/>
          </p:cNvPicPr>
          <p:nvPr/>
        </p:nvPicPr>
        <p:blipFill>
          <a:blip r:embed="rId3"/>
          <a:stretch>
            <a:fillRect/>
          </a:stretch>
        </p:blipFill>
        <p:spPr>
          <a:xfrm>
            <a:off x="10255191" y="3904760"/>
            <a:ext cx="279978" cy="279978"/>
          </a:xfrm>
          <a:prstGeom prst="rect">
            <a:avLst/>
          </a:prstGeom>
        </p:spPr>
      </p:pic>
      <p:pic>
        <p:nvPicPr>
          <p:cNvPr id="96" name="Рисунок 95"/>
          <p:cNvPicPr>
            <a:picLocks noChangeAspect="1"/>
          </p:cNvPicPr>
          <p:nvPr/>
        </p:nvPicPr>
        <p:blipFill>
          <a:blip r:embed="rId4"/>
          <a:stretch>
            <a:fillRect/>
          </a:stretch>
        </p:blipFill>
        <p:spPr>
          <a:xfrm>
            <a:off x="10212701" y="2838928"/>
            <a:ext cx="279978" cy="279978"/>
          </a:xfrm>
          <a:prstGeom prst="rect">
            <a:avLst/>
          </a:prstGeom>
        </p:spPr>
      </p:pic>
      <p:pic>
        <p:nvPicPr>
          <p:cNvPr id="97" name="Рисунок 96"/>
          <p:cNvPicPr>
            <a:picLocks noChangeAspect="1"/>
          </p:cNvPicPr>
          <p:nvPr/>
        </p:nvPicPr>
        <p:blipFill>
          <a:blip r:embed="rId5"/>
          <a:stretch>
            <a:fillRect/>
          </a:stretch>
        </p:blipFill>
        <p:spPr>
          <a:xfrm>
            <a:off x="10171245" y="3314609"/>
            <a:ext cx="279978" cy="279978"/>
          </a:xfrm>
          <a:prstGeom prst="rect">
            <a:avLst/>
          </a:prstGeom>
        </p:spPr>
      </p:pic>
      <p:graphicFrame>
        <p:nvGraphicFramePr>
          <p:cNvPr id="118" name="Table 24"/>
          <p:cNvGraphicFramePr>
            <a:graphicFrameLocks noGrp="1"/>
          </p:cNvGraphicFramePr>
          <p:nvPr/>
        </p:nvGraphicFramePr>
        <p:xfrm>
          <a:off x="10472583" y="6045192"/>
          <a:ext cx="1602912" cy="743691"/>
        </p:xfrm>
        <a:graphic>
          <a:graphicData uri="http://schemas.openxmlformats.org/drawingml/2006/table">
            <a:tbl>
              <a:tblPr firstRow="1" bandRow="1">
                <a:tableStyleId>{5C22544A-7EE6-4342-B048-85BDC9FD1C3A}</a:tableStyleId>
              </a:tblPr>
              <a:tblGrid>
                <a:gridCol w="810812"/>
                <a:gridCol w="792100"/>
              </a:tblGrid>
              <a:tr h="273160">
                <a:tc gridSpan="2">
                  <a:txBody>
                    <a:bodyPr/>
                    <a:lstStyle/>
                    <a:p>
                      <a:pPr algn="ctr">
                        <a:spcAft>
                          <a:spcPts val="490"/>
                        </a:spcAft>
                      </a:pPr>
                      <a:r>
                        <a:rPr lang="en-US" altLang="ru-RU" sz="800" dirty="0">
                          <a:solidFill>
                            <a:schemeClr val="bg1"/>
                          </a:solidFill>
                          <a:latin typeface="Montserrat" panose="00000500000000000000" pitchFamily="2" charset="-52"/>
                          <a:sym typeface="+mn-ea"/>
                        </a:rPr>
                        <a:t>Tashkent Region</a:t>
                      </a:r>
                      <a:endParaRPr lang="en-US" sz="800" dirty="0">
                        <a:solidFill>
                          <a:schemeClr val="bg1"/>
                        </a:solidFill>
                        <a:latin typeface="Montserrat" panose="00000500000000000000" pitchFamily="2" charset="-52"/>
                      </a:endParaRPr>
                    </a:p>
                  </a:txBody>
                  <a:tcPr marL="0" marR="0" marT="0" marB="0" anchor="ctr">
                    <a:solidFill>
                      <a:srgbClr val="00425F"/>
                    </a:solidFill>
                  </a:tcPr>
                </a:tc>
                <a:tc hMerge="1">
                  <a:tcPr marL="0" marR="0" marT="0" marB="0">
                    <a:solidFill>
                      <a:schemeClr val="accent2">
                        <a:lumMod val="50000"/>
                      </a:schemeClr>
                    </a:solidFill>
                  </a:tcPr>
                </a:tc>
              </a:tr>
              <a:tr h="213633">
                <a:tc>
                  <a:txBody>
                    <a:bodyPr/>
                    <a:lstStyle/>
                    <a:p>
                      <a:pPr marL="87630" indent="0"/>
                      <a:r>
                        <a:rPr lang="en-US" altLang="ru-RU" sz="800" kern="1200" spc="-10" dirty="0">
                          <a:solidFill>
                            <a:schemeClr val="bg1"/>
                          </a:solidFill>
                          <a:latin typeface="Montserrat" panose="00000500000000000000" pitchFamily="2" charset="-52"/>
                          <a:ea typeface="+mn-ea"/>
                        </a:rPr>
                        <a:t>Area</a:t>
                      </a:r>
                      <a:endParaRPr lang="en-US" altLang="ru-RU" sz="800" kern="1200" spc="-10" dirty="0">
                        <a:solidFill>
                          <a:schemeClr val="bg1"/>
                        </a:solidFill>
                        <a:latin typeface="Montserrat" panose="00000500000000000000" pitchFamily="2" charset="-52"/>
                        <a:ea typeface="+mn-ea"/>
                      </a:endParaRPr>
                    </a:p>
                  </a:txBody>
                  <a:tcPr marL="0" marR="0" marT="0" marB="0" anchor="ctr">
                    <a:lnB w="12700" cap="flat" cmpd="sng" algn="ctr">
                      <a:solidFill>
                        <a:schemeClr val="bg1"/>
                      </a:solidFill>
                      <a:prstDash val="solid"/>
                      <a:round/>
                      <a:headEnd type="none" w="med" len="med"/>
                      <a:tailEnd type="none" w="med" len="med"/>
                    </a:lnB>
                    <a:noFill/>
                  </a:tcPr>
                </a:tc>
                <a:tc>
                  <a:txBody>
                    <a:bodyPr/>
                    <a:lstStyle/>
                    <a:p>
                      <a:pPr marL="87630" indent="0"/>
                      <a:r>
                        <a:rPr lang="en-US" altLang="ru-RU" sz="800" kern="1200" spc="-10" dirty="0">
                          <a:solidFill>
                            <a:schemeClr val="bg1"/>
                          </a:solidFill>
                          <a:latin typeface="Montserrat" panose="00000500000000000000" pitchFamily="2" charset="-52"/>
                          <a:ea typeface="+mn-ea"/>
                        </a:rPr>
                        <a:t>15,300 km</a:t>
                      </a:r>
                      <a:r>
                        <a:rPr lang="en-US" altLang="en-US" sz="800" kern="1200" spc="-10" dirty="0">
                          <a:solidFill>
                            <a:schemeClr val="bg1"/>
                          </a:solidFill>
                          <a:latin typeface="Montserrat" panose="00000500000000000000" pitchFamily="2" charset="-52"/>
                          <a:ea typeface="+mn-ea"/>
                        </a:rPr>
                        <a:t>²</a:t>
                      </a:r>
                      <a:endParaRPr lang="en-US" altLang="en-US" sz="800" kern="1200" spc="-10" dirty="0">
                        <a:solidFill>
                          <a:schemeClr val="bg1"/>
                        </a:solidFill>
                        <a:latin typeface="Montserrat" panose="00000500000000000000" pitchFamily="2" charset="-52"/>
                        <a:ea typeface="+mn-ea"/>
                      </a:endParaRPr>
                    </a:p>
                  </a:txBody>
                  <a:tcPr marL="0" marR="0" marT="0" marB="0" anchor="ctr">
                    <a:lnB w="12700" cap="flat" cmpd="sng" algn="ctr">
                      <a:solidFill>
                        <a:schemeClr val="bg1"/>
                      </a:solidFill>
                      <a:prstDash val="solid"/>
                      <a:round/>
                      <a:headEnd type="none" w="med" len="med"/>
                      <a:tailEnd type="none" w="med" len="med"/>
                    </a:lnB>
                    <a:noFill/>
                  </a:tcPr>
                </a:tc>
              </a:tr>
              <a:tr h="256898">
                <a:tc>
                  <a:txBody>
                    <a:bodyPr/>
                    <a:lstStyle/>
                    <a:p>
                      <a:pPr marL="87630" indent="0"/>
                      <a:r>
                        <a:rPr lang="en-US" altLang="ru-RU" sz="800" kern="1200" spc="-10" dirty="0">
                          <a:solidFill>
                            <a:schemeClr val="bg1"/>
                          </a:solidFill>
                          <a:latin typeface="Montserrat" panose="00000500000000000000" pitchFamily="2" charset="-52"/>
                          <a:ea typeface="+mn-ea"/>
                          <a:cs typeface="+mn-cs"/>
                        </a:rPr>
                        <a:t>Population</a:t>
                      </a:r>
                      <a:endParaRPr lang="en-US" altLang="ru-RU" sz="800" kern="1200" spc="-10" dirty="0">
                        <a:solidFill>
                          <a:schemeClr val="bg1"/>
                        </a:solidFill>
                        <a:latin typeface="Montserrat" panose="00000500000000000000" pitchFamily="2" charset="-52"/>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87630" indent="0"/>
                      <a:r>
                        <a:rPr lang="en-US" altLang="ru-RU" sz="800" kern="1200" spc="-10" dirty="0">
                          <a:solidFill>
                            <a:schemeClr val="bg1"/>
                          </a:solidFill>
                          <a:latin typeface="Montserrat" panose="00000500000000000000" pitchFamily="2" charset="-52"/>
                          <a:ea typeface="+mn-ea"/>
                          <a:cs typeface="+mn-cs"/>
                        </a:rPr>
                        <a:t>2.9 million</a:t>
                      </a:r>
                      <a:endParaRPr lang="en-US" altLang="ru-RU" sz="800" kern="1200" spc="-10" dirty="0">
                        <a:solidFill>
                          <a:schemeClr val="bg1"/>
                        </a:solidFill>
                        <a:latin typeface="Montserrat" panose="00000500000000000000" pitchFamily="2" charset="-52"/>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pic>
        <p:nvPicPr>
          <p:cNvPr id="7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76" y="104529"/>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72" name="Рисунок 7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641" y="135291"/>
            <a:ext cx="1845875" cy="608053"/>
          </a:xfrm>
          <a:prstGeom prst="rect">
            <a:avLst/>
          </a:prstGeom>
        </p:spPr>
      </p:pic>
      <p:sp>
        <p:nvSpPr>
          <p:cNvPr id="89" name="object 12"/>
          <p:cNvSpPr txBox="1"/>
          <p:nvPr/>
        </p:nvSpPr>
        <p:spPr>
          <a:xfrm>
            <a:off x="25287" y="861879"/>
            <a:ext cx="4677765" cy="44958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400" b="1" dirty="0">
                <a:solidFill>
                  <a:schemeClr val="bg1"/>
                </a:solidFill>
                <a:latin typeface="Montserrat" panose="00000500000000000000" pitchFamily="2" charset="-52"/>
              </a:rPr>
              <a:t>Industry</a:t>
            </a:r>
            <a:endParaRPr lang="en-US" altLang="ru-RU"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200" dirty="0">
                <a:solidFill>
                  <a:schemeClr val="bg1"/>
                </a:solidFill>
                <a:latin typeface="Montserrat" panose="00000500000000000000" pitchFamily="2" charset="-52"/>
              </a:rPr>
              <a:t>Agriculture and Food Industry</a:t>
            </a:r>
            <a:endParaRPr lang="en-US" altLang="ru-RU" sz="1200" dirty="0">
              <a:solidFill>
                <a:schemeClr val="bg1"/>
              </a:solidFill>
              <a:latin typeface="Montserrat" panose="00000500000000000000" pitchFamily="2" charset="-52"/>
            </a:endParaRPr>
          </a:p>
        </p:txBody>
      </p:sp>
      <p:sp>
        <p:nvSpPr>
          <p:cNvPr id="102" name="object 12"/>
          <p:cNvSpPr txBox="1"/>
          <p:nvPr/>
        </p:nvSpPr>
        <p:spPr>
          <a:xfrm>
            <a:off x="79906" y="1483912"/>
            <a:ext cx="4393337" cy="3129280"/>
          </a:xfrm>
          <a:prstGeom prst="rect">
            <a:avLst/>
          </a:prstGeom>
        </p:spPr>
        <p:txBody>
          <a:bodyPr vert="horz" wrap="square" lIns="0" tIns="24765" rIns="0" bIns="0" rtlCol="0">
            <a:spAutoFit/>
          </a:bodyPr>
          <a:lstStyle/>
          <a:p>
            <a:pPr marL="12700">
              <a:spcBef>
                <a:spcPts val="195"/>
              </a:spcBef>
              <a:defRPr/>
            </a:pPr>
            <a:r>
              <a:rPr lang="en-US" altLang="ru-RU" sz="1200" b="1" i="1" dirty="0">
                <a:solidFill>
                  <a:schemeClr val="bg1"/>
                </a:solidFill>
                <a:latin typeface="Montserrat" panose="00000500000000000000" pitchFamily="2" charset="-52"/>
              </a:rPr>
              <a:t>Why it's worth investing in the project</a:t>
            </a:r>
            <a:endParaRPr lang="en-US" altLang="ru-RU" sz="1200" b="1" i="1" dirty="0">
              <a:solidFill>
                <a:schemeClr val="bg1"/>
              </a:solidFill>
              <a:latin typeface="Montserrat" panose="00000500000000000000" pitchFamily="2" charset="-52"/>
            </a:endParaRPr>
          </a:p>
          <a:p>
            <a:pPr marL="12700" indent="0">
              <a:spcBef>
                <a:spcPts val="195"/>
              </a:spcBef>
              <a:buFont typeface="Arial" panose="020B0604020202020204" pitchFamily="34" charset="0"/>
              <a:buNone/>
              <a:defRPr/>
            </a:pPr>
            <a:r>
              <a:rPr lang="ru-RU" altLang="en-US" sz="1200" b="1" i="1" dirty="0">
                <a:solidFill>
                  <a:schemeClr val="bg1"/>
                </a:solidFill>
                <a:latin typeface="Montserrat" panose="00000500000000000000" pitchFamily="2" charset="-52"/>
              </a:rPr>
              <a:t>    </a:t>
            </a:r>
            <a:r>
              <a:rPr lang="en-US" altLang="ru-RU" sz="1200" b="1" i="1" dirty="0">
                <a:solidFill>
                  <a:schemeClr val="bg1"/>
                </a:solidFill>
                <a:latin typeface="Montserrat" panose="00000500000000000000" pitchFamily="2" charset="-52"/>
              </a:rPr>
              <a:t>High yield and high marketability of the products.</a:t>
            </a:r>
            <a:endParaRPr lang="en-US" altLang="ru-RU" sz="1200" b="1" i="1" dirty="0">
              <a:solidFill>
                <a:schemeClr val="bg1"/>
              </a:solidFill>
              <a:latin typeface="Montserrat" panose="00000500000000000000" pitchFamily="2" charset="-52"/>
            </a:endParaRPr>
          </a:p>
          <a:p>
            <a:pPr marL="184150" indent="-171450">
              <a:spcBef>
                <a:spcPts val="195"/>
              </a:spcBef>
              <a:buFont typeface="Arial" panose="020B0604020202020204" pitchFamily="34" charset="0"/>
              <a:buChar char="•"/>
              <a:defRPr/>
            </a:pPr>
            <a:r>
              <a:rPr lang="en-US" altLang="ru-RU" sz="1200" dirty="0">
                <a:solidFill>
                  <a:schemeClr val="bg1"/>
                </a:solidFill>
                <a:latin typeface="Montserrat" panose="00000500000000000000" pitchFamily="2" charset="-52"/>
              </a:rPr>
              <a:t>Intensive orchards yield more fruit than conventional ones: 55–100 tons/ha versus 35–45 tons/ha, with a 85–95% fruit set rate, compared to 30–50% in conventional orchards.</a:t>
            </a:r>
            <a:endParaRPr lang="en-US" altLang="ru-RU" sz="1200" dirty="0">
              <a:solidFill>
                <a:schemeClr val="bg1"/>
              </a:solidFill>
              <a:latin typeface="Montserrat" panose="00000500000000000000" pitchFamily="2" charset="-52"/>
            </a:endParaRPr>
          </a:p>
          <a:p>
            <a:pPr marL="184150" indent="-171450">
              <a:spcBef>
                <a:spcPts val="195"/>
              </a:spcBef>
              <a:buFont typeface="Arial" panose="020B0604020202020204" pitchFamily="34" charset="0"/>
              <a:buChar char="•"/>
              <a:defRPr/>
            </a:pPr>
            <a:r>
              <a:rPr lang="en-US" altLang="ru-RU" sz="1200" b="1" dirty="0">
                <a:solidFill>
                  <a:schemeClr val="bg1"/>
                </a:solidFill>
                <a:latin typeface="Montserrat" panose="00000500000000000000" pitchFamily="2" charset="-52"/>
              </a:rPr>
              <a:t>Growth in production.</a:t>
            </a:r>
            <a:endParaRPr lang="en-US" altLang="ru-RU" sz="1200" b="1" dirty="0">
              <a:solidFill>
                <a:schemeClr val="bg1"/>
              </a:solidFill>
              <a:latin typeface="Montserrat" panose="00000500000000000000" pitchFamily="2" charset="-52"/>
            </a:endParaRPr>
          </a:p>
          <a:p>
            <a:pPr marL="184150" indent="-171450">
              <a:spcBef>
                <a:spcPts val="195"/>
              </a:spcBef>
              <a:buFont typeface="Arial" panose="020B0604020202020204" pitchFamily="34" charset="0"/>
              <a:buChar char="•"/>
              <a:defRPr/>
            </a:pPr>
            <a:r>
              <a:rPr lang="en-US" altLang="ru-RU" sz="1200" dirty="0">
                <a:solidFill>
                  <a:schemeClr val="bg1"/>
                </a:solidFill>
                <a:latin typeface="Montserrat" panose="00000500000000000000" pitchFamily="2" charset="-52"/>
              </a:rPr>
              <a:t>Grape cultivation is a profitable business, with production growth driven primarily by the adoption of new intensive and super-intensive orchards.</a:t>
            </a:r>
            <a:r>
              <a:rPr lang="ru-RU" sz="1200" dirty="0">
                <a:solidFill>
                  <a:schemeClr val="bg1"/>
                </a:solidFill>
                <a:latin typeface="Montserrat" panose="00000500000000000000" pitchFamily="2" charset="-52"/>
              </a:rPr>
              <a:t> </a:t>
            </a:r>
            <a:endParaRPr lang="ru-RU" sz="1200" dirty="0">
              <a:solidFill>
                <a:schemeClr val="bg1"/>
              </a:solidFill>
              <a:latin typeface="Montserrat" panose="00000500000000000000" pitchFamily="2" charset="-52"/>
            </a:endParaRPr>
          </a:p>
          <a:p>
            <a:pPr marL="12700" indent="0">
              <a:spcBef>
                <a:spcPts val="195"/>
              </a:spcBef>
              <a:buFont typeface="Arial" panose="020B0604020202020204" pitchFamily="34" charset="0"/>
              <a:buNone/>
              <a:defRPr/>
            </a:pPr>
            <a:r>
              <a:rPr lang="ru-RU" altLang="en-US" sz="1200" dirty="0">
                <a:solidFill>
                  <a:schemeClr val="bg1"/>
                </a:solidFill>
                <a:latin typeface="Montserrat" panose="00000500000000000000" pitchFamily="2" charset="-52"/>
              </a:rPr>
              <a:t>   </a:t>
            </a:r>
            <a:r>
              <a:rPr lang="ru-RU" altLang="en-US" sz="1200" b="1" dirty="0">
                <a:solidFill>
                  <a:schemeClr val="bg1"/>
                </a:solidFill>
                <a:latin typeface="Montserrat" panose="00000500000000000000" pitchFamily="2" charset="-52"/>
              </a:rPr>
              <a:t> </a:t>
            </a:r>
            <a:r>
              <a:rPr lang="en-US" altLang="ru-RU" sz="1200" b="1" dirty="0">
                <a:solidFill>
                  <a:schemeClr val="bg1"/>
                </a:solidFill>
                <a:latin typeface="Montserrat" panose="00000500000000000000" pitchFamily="2" charset="-52"/>
              </a:rPr>
              <a:t>The opportunity to earn money through agritourism.</a:t>
            </a:r>
            <a:endParaRPr lang="en-US" altLang="ru-RU" sz="1200" b="1" dirty="0">
              <a:solidFill>
                <a:schemeClr val="bg1"/>
              </a:solidFill>
              <a:latin typeface="Montserrat" panose="00000500000000000000" pitchFamily="2" charset="-52"/>
            </a:endParaRPr>
          </a:p>
          <a:p>
            <a:pPr marL="184150" indent="-171450">
              <a:spcBef>
                <a:spcPts val="195"/>
              </a:spcBef>
              <a:buFont typeface="Arial" panose="020B0604020202020204" pitchFamily="34" charset="0"/>
              <a:buChar char="•"/>
              <a:defRPr/>
            </a:pPr>
            <a:r>
              <a:rPr lang="en-US" altLang="ru-RU" sz="1200" dirty="0">
                <a:solidFill>
                  <a:schemeClr val="bg1"/>
                </a:solidFill>
                <a:latin typeface="Montserrat" panose="00000500000000000000" pitchFamily="2" charset="-52"/>
              </a:rPr>
              <a:t>Vineyards can be more than just a production site—they can also become destinations for visitors seeking unforgettable experiences. Guesthouses, vineyard tours, and wine tastings all offer potential income streams.</a:t>
            </a:r>
            <a:endParaRPr lang="en-US" altLang="ru-RU" sz="1200" dirty="0">
              <a:solidFill>
                <a:schemeClr val="bg1"/>
              </a:solidFill>
              <a:latin typeface="Montserrat" panose="00000500000000000000" pitchFamily="2" charset="-52"/>
            </a:endParaRPr>
          </a:p>
        </p:txBody>
      </p:sp>
      <p:sp>
        <p:nvSpPr>
          <p:cNvPr id="103" name="object 12"/>
          <p:cNvSpPr txBox="1"/>
          <p:nvPr/>
        </p:nvSpPr>
        <p:spPr>
          <a:xfrm>
            <a:off x="10466525" y="6859806"/>
            <a:ext cx="3956071" cy="1078865"/>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400" b="1" dirty="0">
                <a:solidFill>
                  <a:schemeClr val="bg1"/>
                </a:solidFill>
                <a:latin typeface="Montserrat" panose="00000500000000000000" pitchFamily="2" charset="-52"/>
              </a:rPr>
              <a:t>Project initiator</a:t>
            </a:r>
            <a:endParaRPr lang="en-US" altLang="ru-RU" sz="1400" b="1"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200" dirty="0">
                <a:solidFill>
                  <a:schemeClr val="bg1"/>
                </a:solidFill>
                <a:latin typeface="Montserrat" panose="00000500000000000000" pitchFamily="2" charset="-52"/>
              </a:rPr>
              <a:t>Name: Parkent Yaxshi Niyat LLC</a:t>
            </a:r>
            <a:endParaRPr lang="en-US" altLang="ru-RU"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200" dirty="0">
                <a:solidFill>
                  <a:schemeClr val="bg1"/>
                </a:solidFill>
                <a:latin typeface="Montserrat" panose="00000500000000000000" pitchFamily="2" charset="-52"/>
              </a:rPr>
              <a:t>Created: 2011</a:t>
            </a:r>
            <a:endParaRPr lang="en-US" altLang="ru-RU"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200" dirty="0">
                <a:solidFill>
                  <a:schemeClr val="bg1"/>
                </a:solidFill>
                <a:latin typeface="Montserrat" panose="00000500000000000000" pitchFamily="2" charset="-52"/>
              </a:rPr>
              <a:t>Constitutional Fund: 19.6 billion som.</a:t>
            </a:r>
            <a:endParaRPr lang="en-US" altLang="ru-RU"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altLang="ru-RU" sz="1200" dirty="0">
                <a:solidFill>
                  <a:schemeClr val="bg1"/>
                </a:solidFill>
                <a:latin typeface="Montserrat" panose="00000500000000000000" pitchFamily="2" charset="-52"/>
              </a:rPr>
              <a:t>Address: Nilufar Street 7, Parkentsky District.</a:t>
            </a:r>
            <a:endParaRPr lang="en-US" altLang="ru-RU" sz="1200" dirty="0">
              <a:solidFill>
                <a:schemeClr val="bg1"/>
              </a:solidFill>
              <a:latin typeface="Montserrat" panose="00000500000000000000" pitchFamily="2" charset="-52"/>
            </a:endParaRPr>
          </a:p>
        </p:txBody>
      </p:sp>
      <p:sp>
        <p:nvSpPr>
          <p:cNvPr id="123" name="object 12"/>
          <p:cNvSpPr txBox="1"/>
          <p:nvPr/>
        </p:nvSpPr>
        <p:spPr>
          <a:xfrm>
            <a:off x="184976" y="4709866"/>
            <a:ext cx="4393337" cy="2710180"/>
          </a:xfrm>
          <a:prstGeom prst="rect">
            <a:avLst/>
          </a:prstGeom>
        </p:spPr>
        <p:txBody>
          <a:bodyPr vert="horz" wrap="square" lIns="0" tIns="24765" rIns="0" bIns="0" rtlCol="0">
            <a:spAutoFit/>
          </a:bodyPr>
          <a:lstStyle/>
          <a:p>
            <a:pPr marL="12700">
              <a:spcBef>
                <a:spcPts val="195"/>
              </a:spcBef>
              <a:defRPr/>
            </a:pPr>
            <a:r>
              <a:rPr lang="en-US" altLang="ru-RU" sz="1200" b="1" dirty="0">
                <a:solidFill>
                  <a:schemeClr val="bg1"/>
                </a:solidFill>
                <a:latin typeface="Montserrat" panose="00000500000000000000" pitchFamily="2" charset="-52"/>
              </a:rPr>
              <a:t>Market</a:t>
            </a:r>
            <a:endParaRPr lang="en-US" altLang="ru-RU" sz="1200" dirty="0">
              <a:solidFill>
                <a:schemeClr val="bg1"/>
              </a:solidFill>
              <a:latin typeface="Montserrat" panose="00000500000000000000" pitchFamily="2" charset="-52"/>
            </a:endParaRPr>
          </a:p>
          <a:p>
            <a:pPr marL="12700" indent="457200">
              <a:spcBef>
                <a:spcPts val="195"/>
              </a:spcBef>
              <a:defRPr/>
            </a:pPr>
            <a:r>
              <a:rPr lang="en-US" altLang="ru-RU" sz="1200" dirty="0">
                <a:solidFill>
                  <a:schemeClr val="bg1"/>
                </a:solidFill>
                <a:latin typeface="Montserrat" panose="00000500000000000000" pitchFamily="2" charset="-52"/>
              </a:rPr>
              <a:t>In 2024, global grape imports totaled $13.5 billion, with the United States accounting for 19% and Germany for 9.0%.</a:t>
            </a:r>
            <a:endParaRPr lang="en-US" altLang="ru-RU" sz="1200" dirty="0">
              <a:solidFill>
                <a:schemeClr val="bg1"/>
              </a:solidFill>
              <a:latin typeface="Montserrat" panose="00000500000000000000" pitchFamily="2" charset="-52"/>
            </a:endParaRPr>
          </a:p>
          <a:p>
            <a:pPr marL="12700" indent="457200">
              <a:spcBef>
                <a:spcPts val="195"/>
              </a:spcBef>
              <a:defRPr/>
            </a:pPr>
            <a:r>
              <a:rPr lang="en-US" altLang="ru-RU" sz="1200" dirty="0">
                <a:solidFill>
                  <a:schemeClr val="bg1"/>
                </a:solidFill>
                <a:latin typeface="Montserrat" panose="00000500000000000000" pitchFamily="2" charset="-52"/>
              </a:rPr>
              <a:t>In 2024, global grape exports totaled $12.6 billion, with Peru accounting for 13.6% and Chile for 8.6%.</a:t>
            </a:r>
            <a:r>
              <a:rPr lang="en-US" sz="1200" dirty="0">
                <a:solidFill>
                  <a:schemeClr val="bg1"/>
                </a:solidFill>
                <a:latin typeface="Montserrat" panose="00000500000000000000" pitchFamily="2" charset="-52"/>
              </a:rPr>
              <a:t>    </a:t>
            </a:r>
            <a:endParaRPr lang="en-US" sz="1200" dirty="0">
              <a:solidFill>
                <a:schemeClr val="bg1"/>
              </a:solidFill>
              <a:latin typeface="Montserrat" panose="00000500000000000000" pitchFamily="2" charset="-52"/>
            </a:endParaRPr>
          </a:p>
          <a:p>
            <a:pPr marL="12700" indent="457200">
              <a:spcBef>
                <a:spcPts val="195"/>
              </a:spcBef>
              <a:defRPr/>
            </a:pPr>
            <a:r>
              <a:rPr lang="en-US" sz="1200" dirty="0">
                <a:solidFill>
                  <a:schemeClr val="bg1"/>
                </a:solidFill>
                <a:latin typeface="Montserrat" panose="00000500000000000000" pitchFamily="2" charset="-52"/>
              </a:rPr>
              <a:t> </a:t>
            </a:r>
            <a:r>
              <a:rPr lang="en-US" altLang="ru-RU" sz="1200" dirty="0">
                <a:solidFill>
                  <a:schemeClr val="bg1"/>
                </a:solidFill>
                <a:latin typeface="Montserrat" panose="00000500000000000000" pitchFamily="2" charset="-52"/>
              </a:rPr>
              <a:t>Peru emerged as the top exporter, earning over $1.7 billion from its exports. Other leading countries included Chile ($1.08 billion), China ($1.07 billion), the United States ($1.04 billion), and the Netherlands ($1.03 billion).</a:t>
            </a:r>
            <a:endParaRPr lang="en-US" altLang="ru-RU" sz="1200" dirty="0">
              <a:solidFill>
                <a:schemeClr val="bg1"/>
              </a:solidFill>
              <a:latin typeface="Montserrat" panose="00000500000000000000" pitchFamily="2" charset="-52"/>
            </a:endParaRPr>
          </a:p>
          <a:p>
            <a:pPr marL="12700" indent="457200">
              <a:spcBef>
                <a:spcPts val="195"/>
              </a:spcBef>
              <a:defRPr/>
            </a:pPr>
            <a:r>
              <a:rPr lang="en-US" altLang="ru-RU" sz="1200" dirty="0">
                <a:solidFill>
                  <a:schemeClr val="bg1"/>
                </a:solidFill>
                <a:latin typeface="Montserrat" panose="00000500000000000000" pitchFamily="2" charset="-52"/>
              </a:rPr>
              <a:t>The top 10 global exporters also included South Africa ($1.02 billion), Italy ($998.9 million), Turkey ($732.9 million), Spain ($471.8 million), and India ($462.5 million).</a:t>
            </a:r>
            <a:endParaRPr lang="en-US" altLang="ru-RU" sz="1200" dirty="0">
              <a:solidFill>
                <a:schemeClr val="bg1"/>
              </a:solidFill>
              <a:latin typeface="Montserrat" panose="00000500000000000000" pitchFamily="2" charset="-52"/>
            </a:endParaRPr>
          </a:p>
        </p:txBody>
      </p:sp>
      <p:sp>
        <p:nvSpPr>
          <p:cNvPr id="124" name="object 7"/>
          <p:cNvSpPr/>
          <p:nvPr/>
        </p:nvSpPr>
        <p:spPr>
          <a:xfrm>
            <a:off x="25287" y="45772"/>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cxnSp>
        <p:nvCxnSpPr>
          <p:cNvPr id="11" name="Прямая со стрелкой 10"/>
          <p:cNvCxnSpPr/>
          <p:nvPr/>
        </p:nvCxnSpPr>
        <p:spPr>
          <a:xfrm>
            <a:off x="13751407" y="5236662"/>
            <a:ext cx="5716" cy="68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2" descr="Picture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167" y="932454"/>
            <a:ext cx="5192143" cy="352582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p:nvPr/>
        </p:nvSpPr>
        <p:spPr>
          <a:xfrm>
            <a:off x="2970205" y="96420"/>
            <a:ext cx="11115834" cy="643764"/>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Вертикально интегрированное предприятие </a:t>
            </a:r>
            <a:endParaRPr lang="ru-RU" sz="2000" b="1" dirty="0">
              <a:solidFill>
                <a:schemeClr val="bg1"/>
              </a:solidFill>
              <a:latin typeface="Montserrat" panose="00000500000000000000" pitchFamily="2" charset="-52"/>
              <a:ea typeface="Unbounded Bold" pitchFamily="34" charset="-122"/>
            </a:endParaRPr>
          </a:p>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по садоводству и холодовой цепи </a:t>
            </a:r>
            <a:endParaRPr lang="ru-RU" sz="2000" b="1" dirty="0">
              <a:solidFill>
                <a:schemeClr val="bg1"/>
              </a:solidFill>
              <a:latin typeface="Montserrat" panose="00000500000000000000" pitchFamily="2" charset="-52"/>
              <a:ea typeface="Unbounded Bold" pitchFamily="34" charset="-122"/>
            </a:endParaRPr>
          </a:p>
        </p:txBody>
      </p:sp>
      <p:sp>
        <p:nvSpPr>
          <p:cNvPr id="157" name="TextBox 156"/>
          <p:cNvSpPr txBox="1"/>
          <p:nvPr/>
        </p:nvSpPr>
        <p:spPr>
          <a:xfrm>
            <a:off x="10211762" y="847268"/>
            <a:ext cx="4070061" cy="369332"/>
          </a:xfrm>
          <a:prstGeom prst="rect">
            <a:avLst/>
          </a:prstGeom>
          <a:noFill/>
          <a:ln>
            <a:noFill/>
          </a:ln>
        </p:spPr>
        <p:txBody>
          <a:bodyPr wrap="square">
            <a:spAutoFit/>
          </a:bodyPr>
          <a:lstStyle/>
          <a:p>
            <a:pPr>
              <a:spcBef>
                <a:spcPts val="240"/>
              </a:spcBef>
              <a:spcAft>
                <a:spcPts val="240"/>
              </a:spcAft>
            </a:pPr>
            <a:r>
              <a:rPr lang="ru-RU" b="1" spc="13" dirty="0">
                <a:solidFill>
                  <a:schemeClr val="bg1"/>
                </a:solidFill>
                <a:latin typeface="Montserrat" panose="00000500000000000000" pitchFamily="2" charset="-52"/>
                <a:cs typeface="Arial MT"/>
              </a:rPr>
              <a:t>Экономические показатели</a:t>
            </a:r>
            <a:r>
              <a:rPr lang="en-US" b="1" spc="13" dirty="0">
                <a:solidFill>
                  <a:schemeClr val="bg1"/>
                </a:solidFill>
                <a:latin typeface="Montserrat" panose="00000500000000000000" pitchFamily="2" charset="-52"/>
                <a:cs typeface="Arial MT"/>
              </a:rPr>
              <a:t>:</a:t>
            </a:r>
            <a:endParaRPr lang="en-US" b="1" spc="13" dirty="0">
              <a:solidFill>
                <a:schemeClr val="bg1"/>
              </a:solidFill>
              <a:latin typeface="Montserrat" panose="00000500000000000000" pitchFamily="2" charset="-52"/>
              <a:cs typeface="Arial MT"/>
            </a:endParaRPr>
          </a:p>
        </p:txBody>
      </p:sp>
      <p:sp>
        <p:nvSpPr>
          <p:cNvPr id="10" name="TextBox 9"/>
          <p:cNvSpPr txBox="1"/>
          <p:nvPr/>
        </p:nvSpPr>
        <p:spPr>
          <a:xfrm>
            <a:off x="10679805" y="1369794"/>
            <a:ext cx="1997663" cy="297004"/>
          </a:xfrm>
          <a:prstGeom prst="rect">
            <a:avLst/>
          </a:prstGeom>
          <a:noFill/>
        </p:spPr>
        <p:txBody>
          <a:bodyPr wrap="none" rtlCol="0">
            <a:spAutoFit/>
          </a:bodyPr>
          <a:lstStyle/>
          <a:p>
            <a:r>
              <a:rPr lang="ru-RU" sz="1330" b="1" dirty="0">
                <a:solidFill>
                  <a:schemeClr val="bg1"/>
                </a:solidFill>
                <a:latin typeface="Montserrat" panose="00000500000000000000" pitchFamily="2" charset="-52"/>
              </a:rPr>
              <a:t>Стоимость</a:t>
            </a:r>
            <a:r>
              <a:rPr lang="en-US" sz="1330" dirty="0">
                <a:solidFill>
                  <a:schemeClr val="bg1"/>
                </a:solidFill>
                <a:latin typeface="Montserrat" panose="00000500000000000000" pitchFamily="2" charset="-52"/>
              </a:rPr>
              <a:t>: </a:t>
            </a:r>
            <a:r>
              <a:rPr lang="en-US" sz="1200"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5,5 млн.</a:t>
            </a:r>
            <a:endParaRPr lang="ru-RU" sz="1330" dirty="0">
              <a:solidFill>
                <a:schemeClr val="bg1"/>
              </a:solidFill>
              <a:latin typeface="Montserrat" panose="00000500000000000000" pitchFamily="2" charset="-52"/>
            </a:endParaRPr>
          </a:p>
        </p:txBody>
      </p:sp>
      <p:sp>
        <p:nvSpPr>
          <p:cNvPr id="43" name="TextBox 42"/>
          <p:cNvSpPr txBox="1"/>
          <p:nvPr/>
        </p:nvSpPr>
        <p:spPr>
          <a:xfrm>
            <a:off x="4740321" y="4663993"/>
            <a:ext cx="5192143" cy="3234219"/>
          </a:xfrm>
          <a:prstGeom prst="rect">
            <a:avLst/>
          </a:prstGeom>
          <a:noFill/>
          <a:ln>
            <a:solidFill>
              <a:srgbClr val="CCEBEE"/>
            </a:solidFill>
          </a:ln>
        </p:spPr>
        <p:txBody>
          <a:bodyPr wrap="square">
            <a:spAutoFit/>
          </a:bodyPr>
          <a:lstStyle/>
          <a:p>
            <a:pPr algn="just">
              <a:spcBef>
                <a:spcPts val="300"/>
              </a:spcBef>
              <a:spcAft>
                <a:spcPts val="300"/>
              </a:spcAft>
            </a:pPr>
            <a:r>
              <a:rPr lang="ru-RU" sz="1600" b="1" dirty="0">
                <a:solidFill>
                  <a:schemeClr val="bg1"/>
                </a:solidFill>
                <a:latin typeface="Montserrat" panose="00000500000000000000" pitchFamily="2" charset="-52"/>
              </a:rPr>
              <a:t>Цель проекта</a:t>
            </a:r>
            <a:endParaRPr lang="ru-RU" sz="1600" b="1" dirty="0">
              <a:solidFill>
                <a:schemeClr val="bg1"/>
              </a:solidFill>
              <a:latin typeface="Montserrat" panose="00000500000000000000" pitchFamily="2" charset="-52"/>
            </a:endParaRPr>
          </a:p>
          <a:p>
            <a:pPr algn="just">
              <a:spcBef>
                <a:spcPts val="300"/>
              </a:spcBef>
              <a:spcAft>
                <a:spcPts val="300"/>
              </a:spcAft>
            </a:pPr>
            <a:r>
              <a:rPr lang="ru-RU" sz="1300" dirty="0">
                <a:solidFill>
                  <a:schemeClr val="bg1"/>
                </a:solidFill>
                <a:latin typeface="Montserrat" panose="00000500000000000000" pitchFamily="2" charset="-52"/>
              </a:rPr>
              <a:t>Продажа имущественного комплекса вертикально интегрированный предприятие по садоводству и холодовой цепи  в Паркентском районе Ташкентской области.</a:t>
            </a:r>
            <a:endParaRPr lang="ru-RU" sz="1300" dirty="0">
              <a:solidFill>
                <a:schemeClr val="bg1"/>
              </a:solidFill>
              <a:latin typeface="Montserrat" panose="00000500000000000000" pitchFamily="2" charset="-52"/>
            </a:endParaRPr>
          </a:p>
          <a:p>
            <a:pPr marL="12700" algn="just">
              <a:spcBef>
                <a:spcPts val="195"/>
              </a:spcBef>
              <a:defRPr/>
            </a:pPr>
            <a:r>
              <a:rPr lang="ru-RU" sz="1600" b="1" dirty="0">
                <a:solidFill>
                  <a:schemeClr val="bg1"/>
                </a:solidFill>
                <a:latin typeface="Montserrat" panose="00000500000000000000" pitchFamily="2" charset="-52"/>
              </a:rPr>
              <a:t>Продукция проекта</a:t>
            </a:r>
            <a:endParaRPr lang="ru-RU" sz="1600" b="1" dirty="0">
              <a:solidFill>
                <a:schemeClr val="bg1"/>
              </a:solidFill>
              <a:latin typeface="Montserrat" panose="00000500000000000000" pitchFamily="2" charset="-52"/>
            </a:endParaRPr>
          </a:p>
          <a:p>
            <a:pPr marL="12700" marR="5080" algn="just">
              <a:defRPr/>
            </a:pPr>
            <a:r>
              <a:rPr lang="ru-RU" sz="1200" dirty="0">
                <a:solidFill>
                  <a:schemeClr val="bg1"/>
                </a:solidFill>
                <a:latin typeface="Montserrat" panose="00000500000000000000" pitchFamily="2" charset="-52"/>
              </a:rPr>
              <a:t>Ежегодно вертикально интегрированный предприятие по садоводству обеспечивает выращивание 700 тонн. винограда сортов «</a:t>
            </a:r>
            <a:r>
              <a:rPr lang="en-US" sz="1200" dirty="0" err="1">
                <a:solidFill>
                  <a:schemeClr val="bg1"/>
                </a:solidFill>
                <a:latin typeface="Montserrat" panose="00000500000000000000" pitchFamily="2" charset="-52"/>
              </a:rPr>
              <a:t>Rizamat</a:t>
            </a:r>
            <a:r>
              <a:rPr lang="ru-RU" sz="1200" dirty="0">
                <a:solidFill>
                  <a:schemeClr val="bg1"/>
                </a:solidFill>
                <a:latin typeface="Montserrat" panose="00000500000000000000" pitchFamily="2" charset="-52"/>
              </a:rPr>
              <a:t>» и «</a:t>
            </a:r>
            <a:r>
              <a:rPr lang="en-US" sz="1200" dirty="0" err="1">
                <a:solidFill>
                  <a:schemeClr val="bg1"/>
                </a:solidFill>
                <a:latin typeface="Montserrat" panose="00000500000000000000" pitchFamily="2" charset="-52"/>
              </a:rPr>
              <a:t>Kishmish</a:t>
            </a:r>
            <a:r>
              <a:rPr lang="ru-RU" sz="1200" dirty="0">
                <a:solidFill>
                  <a:schemeClr val="bg1"/>
                </a:solidFill>
                <a:latin typeface="Montserrat" panose="00000500000000000000" pitchFamily="2" charset="-52"/>
              </a:rPr>
              <a:t>», 50 тонн яблок</a:t>
            </a:r>
            <a:r>
              <a:rPr lang="en-US" sz="1200" dirty="0">
                <a:solidFill>
                  <a:schemeClr val="bg1"/>
                </a:solidFill>
                <a:latin typeface="Montserrat" panose="00000500000000000000" pitchFamily="2" charset="-52"/>
              </a:rPr>
              <a:t> (Golden)</a:t>
            </a:r>
            <a:r>
              <a:rPr lang="ru-RU" sz="1200" dirty="0">
                <a:solidFill>
                  <a:schemeClr val="bg1"/>
                </a:solidFill>
                <a:latin typeface="Montserrat" panose="00000500000000000000" pitchFamily="2" charset="-52"/>
              </a:rPr>
              <a:t>. Кроме того комплекс может предоставить услуги холодильного хранения более 1250 тонн </a:t>
            </a:r>
            <a:r>
              <a:rPr lang="ru-RU" sz="1200" dirty="0" err="1">
                <a:solidFill>
                  <a:schemeClr val="bg1"/>
                </a:solidFill>
                <a:latin typeface="Montserrat" panose="00000500000000000000" pitchFamily="2" charset="-52"/>
              </a:rPr>
              <a:t>плодоовощнойной</a:t>
            </a:r>
            <a:r>
              <a:rPr lang="ru-RU" sz="1200" dirty="0">
                <a:solidFill>
                  <a:schemeClr val="bg1"/>
                </a:solidFill>
                <a:latin typeface="Montserrat" panose="00000500000000000000" pitchFamily="2" charset="-52"/>
              </a:rPr>
              <a:t> продукции. Продукция полностью экспортируется.</a:t>
            </a:r>
            <a:endParaRPr lang="ru-RU" sz="1300" dirty="0">
              <a:solidFill>
                <a:schemeClr val="bg1"/>
              </a:solidFill>
              <a:latin typeface="Montserrat" panose="00000500000000000000" pitchFamily="2" charset="-52"/>
            </a:endParaRPr>
          </a:p>
          <a:p>
            <a:pPr marL="12700" marR="5080" algn="just">
              <a:defRPr/>
            </a:pPr>
            <a:endParaRPr lang="ru-RU" sz="1300" dirty="0">
              <a:solidFill>
                <a:schemeClr val="bg1"/>
              </a:solidFill>
              <a:latin typeface="Montserrat" panose="00000500000000000000" pitchFamily="2" charset="-52"/>
            </a:endParaRPr>
          </a:p>
          <a:p>
            <a:pPr marL="12700" marR="5080" algn="just">
              <a:defRPr/>
            </a:pPr>
            <a:r>
              <a:rPr lang="ru-RU" sz="1300" dirty="0">
                <a:solidFill>
                  <a:schemeClr val="bg1"/>
                </a:solidFill>
                <a:latin typeface="Montserrat" panose="00000500000000000000" pitchFamily="2" charset="-52"/>
              </a:rPr>
              <a:t>Приглашаем компании в качестве потенциальных инвесторов.</a:t>
            </a:r>
            <a:endParaRPr lang="ru-RU" sz="1400" dirty="0">
              <a:solidFill>
                <a:schemeClr val="bg1"/>
              </a:solidFill>
              <a:latin typeface="Montserrat" panose="00000500000000000000" pitchFamily="2" charset="-52"/>
            </a:endParaRPr>
          </a:p>
        </p:txBody>
      </p:sp>
      <p:sp>
        <p:nvSpPr>
          <p:cNvPr id="59" name="TextBox 58"/>
          <p:cNvSpPr txBox="1"/>
          <p:nvPr/>
        </p:nvSpPr>
        <p:spPr>
          <a:xfrm>
            <a:off x="10243847" y="4561745"/>
            <a:ext cx="3093704" cy="338554"/>
          </a:xfrm>
          <a:prstGeom prst="rect">
            <a:avLst/>
          </a:prstGeom>
          <a:noFill/>
        </p:spPr>
        <p:txBody>
          <a:bodyPr wrap="square">
            <a:spAutoFit/>
          </a:bodyPr>
          <a:lstStyle/>
          <a:p>
            <a:r>
              <a:rPr lang="ru-RU" sz="1600" b="1" dirty="0">
                <a:solidFill>
                  <a:schemeClr val="bg1"/>
                </a:solidFill>
                <a:latin typeface="Montserrat" panose="00000500000000000000" pitchFamily="2" charset="-52"/>
              </a:rPr>
              <a:t>Размещение проекта</a:t>
            </a:r>
            <a:endParaRPr lang="en-US" sz="1600" b="1" dirty="0">
              <a:solidFill>
                <a:schemeClr val="bg1"/>
              </a:solidFill>
              <a:latin typeface="Montserrat" panose="00000500000000000000" pitchFamily="2" charset="-52"/>
            </a:endParaRPr>
          </a:p>
        </p:txBody>
      </p:sp>
      <p:sp>
        <p:nvSpPr>
          <p:cNvPr id="67" name="TextBox 66"/>
          <p:cNvSpPr txBox="1"/>
          <p:nvPr/>
        </p:nvSpPr>
        <p:spPr>
          <a:xfrm>
            <a:off x="10679805" y="2128036"/>
            <a:ext cx="2372765" cy="297454"/>
          </a:xfrm>
          <a:prstGeom prst="rect">
            <a:avLst/>
          </a:prstGeom>
          <a:noFill/>
        </p:spPr>
        <p:txBody>
          <a:bodyPr wrap="none" rtlCol="0">
            <a:spAutoFit/>
          </a:bodyPr>
          <a:lstStyle/>
          <a:p>
            <a:pPr>
              <a:spcBef>
                <a:spcPts val="200"/>
              </a:spcBef>
              <a:spcAft>
                <a:spcPts val="200"/>
              </a:spcAft>
            </a:pPr>
            <a:r>
              <a:rPr lang="ru-RU" sz="1335" b="1" dirty="0">
                <a:solidFill>
                  <a:schemeClr val="bg1"/>
                </a:solidFill>
                <a:latin typeface="Montserrat" panose="00000500000000000000" pitchFamily="2" charset="-52"/>
              </a:rPr>
              <a:t>Выручка</a:t>
            </a:r>
            <a:r>
              <a:rPr lang="en-US" sz="1335" b="1" dirty="0">
                <a:solidFill>
                  <a:schemeClr val="bg1"/>
                </a:solidFill>
                <a:latin typeface="Montserrat" panose="00000500000000000000" pitchFamily="2" charset="-52"/>
              </a:rPr>
              <a:t>:</a:t>
            </a:r>
            <a:r>
              <a:rPr lang="en-US" sz="1335" dirty="0">
                <a:solidFill>
                  <a:schemeClr val="bg1"/>
                </a:solidFill>
                <a:latin typeface="Montserrat" panose="00000500000000000000" pitchFamily="2" charset="-52"/>
              </a:rPr>
              <a:t> $</a:t>
            </a:r>
            <a:r>
              <a:rPr lang="en-US" sz="1335" dirty="0">
                <a:solidFill>
                  <a:schemeClr val="bg1"/>
                </a:solidFill>
                <a:latin typeface="Montserrat" panose="00000500000000000000" pitchFamily="2" charset="-52"/>
              </a:rPr>
              <a:t> 1,2 млн. </a:t>
            </a:r>
            <a:r>
              <a:rPr lang="ru-RU" sz="1335" dirty="0">
                <a:solidFill>
                  <a:schemeClr val="bg1"/>
                </a:solidFill>
                <a:latin typeface="Montserrat" panose="00000500000000000000" pitchFamily="2" charset="-52"/>
              </a:rPr>
              <a:t>в год</a:t>
            </a:r>
            <a:endParaRPr lang="en-US" sz="1335" dirty="0">
              <a:solidFill>
                <a:schemeClr val="bg1"/>
              </a:solidFill>
              <a:latin typeface="Montserrat" panose="00000500000000000000" pitchFamily="2" charset="-52"/>
            </a:endParaRPr>
          </a:p>
        </p:txBody>
      </p:sp>
      <p:sp>
        <p:nvSpPr>
          <p:cNvPr id="68" name="TextBox 67"/>
          <p:cNvSpPr txBox="1"/>
          <p:nvPr/>
        </p:nvSpPr>
        <p:spPr>
          <a:xfrm>
            <a:off x="10724765" y="3908280"/>
            <a:ext cx="1290738" cy="297454"/>
          </a:xfrm>
          <a:prstGeom prst="rect">
            <a:avLst/>
          </a:prstGeom>
          <a:noFill/>
        </p:spPr>
        <p:txBody>
          <a:bodyPr wrap="none" rtlCol="0">
            <a:spAutoFit/>
          </a:bodyPr>
          <a:lstStyle/>
          <a:p>
            <a:pPr>
              <a:spcBef>
                <a:spcPts val="200"/>
              </a:spcBef>
              <a:spcAft>
                <a:spcPts val="200"/>
              </a:spcAft>
            </a:pPr>
            <a:r>
              <a:rPr lang="en-US" sz="1335" b="1" dirty="0">
                <a:solidFill>
                  <a:schemeClr val="bg1"/>
                </a:solidFill>
                <a:latin typeface="Montserrat" panose="00000500000000000000" pitchFamily="2" charset="-52"/>
              </a:rPr>
              <a:t>DPP:</a:t>
            </a:r>
            <a:r>
              <a:rPr lang="en-US" sz="1335" dirty="0">
                <a:solidFill>
                  <a:schemeClr val="bg1"/>
                </a:solidFill>
                <a:latin typeface="Montserrat" panose="00000500000000000000" pitchFamily="2" charset="-52"/>
              </a:rPr>
              <a:t> </a:t>
            </a:r>
            <a:r>
              <a:rPr lang="ru-RU" sz="1335" dirty="0">
                <a:solidFill>
                  <a:schemeClr val="bg1"/>
                </a:solidFill>
                <a:latin typeface="Montserrat" panose="00000500000000000000" pitchFamily="2" charset="-52"/>
              </a:rPr>
              <a:t> 9,7 лет</a:t>
            </a:r>
            <a:endParaRPr lang="en-US" sz="1335" dirty="0">
              <a:solidFill>
                <a:schemeClr val="bg1"/>
              </a:solidFill>
              <a:latin typeface="Montserrat" panose="00000500000000000000" pitchFamily="2" charset="-52"/>
            </a:endParaRPr>
          </a:p>
        </p:txBody>
      </p:sp>
      <p:sp>
        <p:nvSpPr>
          <p:cNvPr id="69" name="TextBox 68"/>
          <p:cNvSpPr txBox="1"/>
          <p:nvPr/>
        </p:nvSpPr>
        <p:spPr>
          <a:xfrm>
            <a:off x="10685672" y="2783801"/>
            <a:ext cx="2459328" cy="297454"/>
          </a:xfrm>
          <a:prstGeom prst="rect">
            <a:avLst/>
          </a:prstGeom>
          <a:noFill/>
        </p:spPr>
        <p:txBody>
          <a:bodyPr wrap="none" rtlCol="0">
            <a:spAutoFit/>
          </a:bodyPr>
          <a:lstStyle/>
          <a:p>
            <a:pPr>
              <a:spcBef>
                <a:spcPts val="200"/>
              </a:spcBef>
              <a:spcAft>
                <a:spcPts val="200"/>
              </a:spcAft>
            </a:pPr>
            <a:r>
              <a:rPr lang="ru-RU" sz="1335" b="1" dirty="0">
                <a:solidFill>
                  <a:schemeClr val="bg1"/>
                </a:solidFill>
                <a:latin typeface="Montserrat" panose="00000500000000000000" pitchFamily="2" charset="-52"/>
              </a:rPr>
              <a:t>Рентабельность</a:t>
            </a:r>
            <a:r>
              <a:rPr lang="en-US" sz="1335" b="1" dirty="0">
                <a:solidFill>
                  <a:schemeClr val="bg1"/>
                </a:solidFill>
                <a:latin typeface="Montserrat" panose="00000500000000000000" pitchFamily="2" charset="-52"/>
              </a:rPr>
              <a:t>:</a:t>
            </a:r>
            <a:r>
              <a:rPr lang="en-US" sz="1335" dirty="0">
                <a:solidFill>
                  <a:schemeClr val="bg1"/>
                </a:solidFill>
                <a:latin typeface="Montserrat" panose="00000500000000000000" pitchFamily="2" charset="-52"/>
              </a:rPr>
              <a:t> ~ 39</a:t>
            </a:r>
            <a:r>
              <a:rPr lang="ru-RU" sz="1335" dirty="0">
                <a:solidFill>
                  <a:schemeClr val="bg1"/>
                </a:solidFill>
                <a:latin typeface="Montserrat" panose="00000500000000000000" pitchFamily="2" charset="-52"/>
              </a:rPr>
              <a:t>,</a:t>
            </a:r>
            <a:r>
              <a:rPr lang="en-US" sz="1335" dirty="0">
                <a:solidFill>
                  <a:schemeClr val="bg1"/>
                </a:solidFill>
                <a:latin typeface="Montserrat" panose="00000500000000000000" pitchFamily="2" charset="-52"/>
              </a:rPr>
              <a:t>7</a:t>
            </a:r>
            <a:r>
              <a:rPr lang="ru-RU" sz="1335" dirty="0">
                <a:solidFill>
                  <a:schemeClr val="bg1"/>
                </a:solidFill>
                <a:latin typeface="Montserrat" panose="00000500000000000000" pitchFamily="2" charset="-52"/>
              </a:rPr>
              <a:t> %</a:t>
            </a:r>
            <a:endParaRPr lang="en-US" sz="1335" dirty="0">
              <a:solidFill>
                <a:schemeClr val="bg1"/>
              </a:solidFill>
              <a:latin typeface="Montserrat" panose="00000500000000000000" pitchFamily="2" charset="-52"/>
            </a:endParaRPr>
          </a:p>
        </p:txBody>
      </p:sp>
      <p:sp>
        <p:nvSpPr>
          <p:cNvPr id="70" name="TextBox 69"/>
          <p:cNvSpPr txBox="1"/>
          <p:nvPr/>
        </p:nvSpPr>
        <p:spPr>
          <a:xfrm>
            <a:off x="10714630" y="3317941"/>
            <a:ext cx="1103187" cy="297454"/>
          </a:xfrm>
          <a:prstGeom prst="rect">
            <a:avLst/>
          </a:prstGeom>
          <a:noFill/>
        </p:spPr>
        <p:txBody>
          <a:bodyPr wrap="none" rtlCol="0">
            <a:spAutoFit/>
          </a:bodyPr>
          <a:lstStyle/>
          <a:p>
            <a:pPr>
              <a:spcBef>
                <a:spcPts val="200"/>
              </a:spcBef>
              <a:spcAft>
                <a:spcPts val="200"/>
              </a:spcAft>
            </a:pPr>
            <a:r>
              <a:rPr lang="en-US" sz="1335" b="1" dirty="0">
                <a:solidFill>
                  <a:schemeClr val="bg1"/>
                </a:solidFill>
                <a:latin typeface="Montserrat" panose="00000500000000000000" pitchFamily="2" charset="-52"/>
              </a:rPr>
              <a:t>IRR:</a:t>
            </a:r>
            <a:r>
              <a:rPr lang="en-US" sz="1335" dirty="0">
                <a:solidFill>
                  <a:schemeClr val="bg1"/>
                </a:solidFill>
                <a:latin typeface="Montserrat" panose="00000500000000000000" pitchFamily="2" charset="-52"/>
              </a:rPr>
              <a:t> ~</a:t>
            </a:r>
            <a:r>
              <a:rPr lang="en-US" sz="1335" dirty="0">
                <a:solidFill>
                  <a:schemeClr val="bg1"/>
                </a:solidFill>
                <a:latin typeface="Montserrat" panose="00000500000000000000" pitchFamily="2" charset="-52"/>
              </a:rPr>
              <a:t> 9,2</a:t>
            </a:r>
            <a:r>
              <a:rPr lang="en-US" sz="1335" dirty="0">
                <a:solidFill>
                  <a:schemeClr val="bg1"/>
                </a:solidFill>
                <a:latin typeface="Montserrat" panose="00000500000000000000" pitchFamily="2" charset="-52"/>
              </a:rPr>
              <a:t>%</a:t>
            </a:r>
            <a:endParaRPr lang="en-US" sz="1335" dirty="0">
              <a:solidFill>
                <a:schemeClr val="bg1"/>
              </a:solidFill>
              <a:latin typeface="Montserrat" panose="00000500000000000000" pitchFamily="2" charset="-52"/>
            </a:endParaRPr>
          </a:p>
        </p:txBody>
      </p:sp>
      <p:grpSp>
        <p:nvGrpSpPr>
          <p:cNvPr id="64" name="Graphic 4"/>
          <p:cNvGrpSpPr/>
          <p:nvPr/>
        </p:nvGrpSpPr>
        <p:grpSpPr>
          <a:xfrm>
            <a:off x="11105003" y="4912751"/>
            <a:ext cx="3260346" cy="1951790"/>
            <a:chOff x="1343025" y="333375"/>
            <a:chExt cx="9505949" cy="6191249"/>
          </a:xfrm>
          <a:solidFill>
            <a:srgbClr val="73B9EE"/>
          </a:solidFill>
        </p:grpSpPr>
        <p:sp>
          <p:nvSpPr>
            <p:cNvPr id="66" name="Freeform: Shape 6"/>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1" name="Freeform: Shape 7"/>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6" name="Freeform: Shape 8"/>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78" name="Freeform: Shape 9"/>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grpFill/>
            <a:ln w="9525" cap="rnd">
              <a:solidFill>
                <a:srgbClr val="FFFFFF"/>
              </a:solidFill>
              <a:prstDash val="solid"/>
              <a:round/>
            </a:ln>
          </p:spPr>
          <p:txBody>
            <a:bodyPr rtlCol="0" anchor="ctr"/>
            <a:lstStyle/>
            <a:p>
              <a:endParaRPr lang="en-US" dirty="0">
                <a:solidFill>
                  <a:schemeClr val="bg1"/>
                </a:solidFill>
                <a:latin typeface="Montserrat" panose="00000500000000000000" pitchFamily="2" charset="-52"/>
                <a:cs typeface="Trebuchet MS" panose="020B0603020202020204" pitchFamily="34" charset="0"/>
              </a:endParaRPr>
            </a:p>
          </p:txBody>
        </p:sp>
        <p:sp>
          <p:nvSpPr>
            <p:cNvPr id="79" name="Freeform: Shape 10"/>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0" name="Freeform: Shape 11"/>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1" name="Freeform: Shape 12"/>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grpFill/>
            <a:ln w="9525" cap="rnd">
              <a:solidFill>
                <a:srgbClr val="FFFFFF"/>
              </a:solidFill>
              <a:prstDash val="solid"/>
              <a:round/>
            </a:ln>
          </p:spPr>
          <p:txBody>
            <a:bodyPr rtlCol="0" anchor="ctr"/>
            <a:lstStyle/>
            <a:p>
              <a:endParaRPr lang="en-US" dirty="0">
                <a:solidFill>
                  <a:schemeClr val="bg1"/>
                </a:solidFill>
                <a:latin typeface="Montserrat" panose="00000500000000000000" pitchFamily="2" charset="-52"/>
              </a:endParaRPr>
            </a:p>
          </p:txBody>
        </p:sp>
        <p:sp>
          <p:nvSpPr>
            <p:cNvPr id="82" name="Freeform: Shape 13"/>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3" name="Freeform: Shape 14"/>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4" name="Freeform: Shape 15"/>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5" name="Freeform: Shape 16"/>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86" name="Freeform: Shape 17"/>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87" name="Freeform: Shape 18"/>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endParaRPr>
            </a:p>
          </p:txBody>
        </p:sp>
        <p:sp>
          <p:nvSpPr>
            <p:cNvPr id="88" name="Freeform: Shape 19"/>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90" name="Freeform: Shape 21"/>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sp>
          <p:nvSpPr>
            <p:cNvPr id="91" name="Freeform: Shape 22"/>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9525" cap="rnd">
              <a:solidFill>
                <a:srgbClr val="FFFFFF"/>
              </a:solidFill>
              <a:prstDash val="solid"/>
              <a:round/>
            </a:ln>
          </p:spPr>
          <p:txBody>
            <a:bodyPr rtlCol="0" anchor="ctr"/>
            <a:lstStyle/>
            <a:p>
              <a:endParaRPr lang="en-US">
                <a:solidFill>
                  <a:schemeClr val="bg1"/>
                </a:solidFill>
                <a:latin typeface="Montserrat" panose="00000500000000000000" pitchFamily="2" charset="-52"/>
                <a:cs typeface="Trebuchet MS" panose="020B0603020202020204" pitchFamily="34" charset="0"/>
              </a:endParaRPr>
            </a:p>
          </p:txBody>
        </p:sp>
      </p:grpSp>
      <p:sp>
        <p:nvSpPr>
          <p:cNvPr id="93" name="Rectangle 21"/>
          <p:cNvSpPr/>
          <p:nvPr/>
        </p:nvSpPr>
        <p:spPr>
          <a:xfrm>
            <a:off x="12470912" y="5041990"/>
            <a:ext cx="2099777" cy="275448"/>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90"/>
              </a:spcAft>
            </a:pPr>
            <a:r>
              <a:rPr lang="ru-RU" sz="1050" b="1" dirty="0">
                <a:solidFill>
                  <a:schemeClr val="bg1"/>
                </a:solidFill>
                <a:latin typeface="Montserrat" panose="00000500000000000000" pitchFamily="2" charset="-52"/>
              </a:rPr>
              <a:t>Ташкентская область</a:t>
            </a:r>
            <a:endParaRPr lang="en-US" sz="1050" b="1" dirty="0">
              <a:solidFill>
                <a:schemeClr val="bg1"/>
              </a:solidFill>
              <a:latin typeface="Montserrat" panose="00000500000000000000" pitchFamily="2" charset="-52"/>
            </a:endParaRPr>
          </a:p>
        </p:txBody>
      </p:sp>
      <p:sp>
        <p:nvSpPr>
          <p:cNvPr id="52" name="Прямоугольник: скругленные углы 51"/>
          <p:cNvSpPr/>
          <p:nvPr/>
        </p:nvSpPr>
        <p:spPr>
          <a:xfrm>
            <a:off x="10118690" y="1387105"/>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Прямоугольник: скругленные углы 52"/>
          <p:cNvSpPr/>
          <p:nvPr/>
        </p:nvSpPr>
        <p:spPr>
          <a:xfrm>
            <a:off x="10128975" y="3312561"/>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Прямоугольник: скругленные углы 53"/>
          <p:cNvSpPr/>
          <p:nvPr/>
        </p:nvSpPr>
        <p:spPr>
          <a:xfrm>
            <a:off x="10124557" y="2781043"/>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Прямоугольник: скругленные углы 54"/>
          <p:cNvSpPr/>
          <p:nvPr/>
        </p:nvSpPr>
        <p:spPr>
          <a:xfrm>
            <a:off x="10165087" y="3873727"/>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Прямоугольник: скругленные углы 56"/>
          <p:cNvSpPr/>
          <p:nvPr/>
        </p:nvSpPr>
        <p:spPr>
          <a:xfrm>
            <a:off x="10107486" y="2120885"/>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Рисунок 61"/>
          <p:cNvPicPr>
            <a:picLocks noChangeAspect="1"/>
          </p:cNvPicPr>
          <p:nvPr/>
        </p:nvPicPr>
        <p:blipFill>
          <a:blip r:embed="rId1"/>
          <a:stretch>
            <a:fillRect/>
          </a:stretch>
        </p:blipFill>
        <p:spPr>
          <a:xfrm>
            <a:off x="10174091" y="1404281"/>
            <a:ext cx="334790" cy="286563"/>
          </a:xfrm>
          <a:prstGeom prst="rect">
            <a:avLst/>
          </a:prstGeom>
        </p:spPr>
      </p:pic>
      <p:pic>
        <p:nvPicPr>
          <p:cNvPr id="63" name="Рисунок 62"/>
          <p:cNvPicPr>
            <a:picLocks noChangeAspect="1"/>
          </p:cNvPicPr>
          <p:nvPr/>
        </p:nvPicPr>
        <p:blipFill>
          <a:blip r:embed="rId2"/>
          <a:stretch>
            <a:fillRect/>
          </a:stretch>
        </p:blipFill>
        <p:spPr>
          <a:xfrm>
            <a:off x="10171245" y="2124079"/>
            <a:ext cx="279978" cy="279978"/>
          </a:xfrm>
          <a:prstGeom prst="rect">
            <a:avLst/>
          </a:prstGeom>
        </p:spPr>
      </p:pic>
      <p:pic>
        <p:nvPicPr>
          <p:cNvPr id="95" name="Рисунок 94"/>
          <p:cNvPicPr>
            <a:picLocks noChangeAspect="1"/>
          </p:cNvPicPr>
          <p:nvPr/>
        </p:nvPicPr>
        <p:blipFill>
          <a:blip r:embed="rId3"/>
          <a:stretch>
            <a:fillRect/>
          </a:stretch>
        </p:blipFill>
        <p:spPr>
          <a:xfrm>
            <a:off x="10255191" y="3904760"/>
            <a:ext cx="279978" cy="279978"/>
          </a:xfrm>
          <a:prstGeom prst="rect">
            <a:avLst/>
          </a:prstGeom>
        </p:spPr>
      </p:pic>
      <p:pic>
        <p:nvPicPr>
          <p:cNvPr id="96" name="Рисунок 95"/>
          <p:cNvPicPr>
            <a:picLocks noChangeAspect="1"/>
          </p:cNvPicPr>
          <p:nvPr/>
        </p:nvPicPr>
        <p:blipFill>
          <a:blip r:embed="rId4"/>
          <a:stretch>
            <a:fillRect/>
          </a:stretch>
        </p:blipFill>
        <p:spPr>
          <a:xfrm>
            <a:off x="10212701" y="2838928"/>
            <a:ext cx="279978" cy="279978"/>
          </a:xfrm>
          <a:prstGeom prst="rect">
            <a:avLst/>
          </a:prstGeom>
        </p:spPr>
      </p:pic>
      <p:pic>
        <p:nvPicPr>
          <p:cNvPr id="97" name="Рисунок 96"/>
          <p:cNvPicPr>
            <a:picLocks noChangeAspect="1"/>
          </p:cNvPicPr>
          <p:nvPr/>
        </p:nvPicPr>
        <p:blipFill>
          <a:blip r:embed="rId5"/>
          <a:stretch>
            <a:fillRect/>
          </a:stretch>
        </p:blipFill>
        <p:spPr>
          <a:xfrm>
            <a:off x="10171245" y="3314609"/>
            <a:ext cx="279978" cy="279978"/>
          </a:xfrm>
          <a:prstGeom prst="rect">
            <a:avLst/>
          </a:prstGeom>
        </p:spPr>
      </p:pic>
      <p:graphicFrame>
        <p:nvGraphicFramePr>
          <p:cNvPr id="118" name="Table 24"/>
          <p:cNvGraphicFramePr>
            <a:graphicFrameLocks noGrp="1"/>
          </p:cNvGraphicFramePr>
          <p:nvPr/>
        </p:nvGraphicFramePr>
        <p:xfrm>
          <a:off x="10472583" y="6045192"/>
          <a:ext cx="1602912" cy="743691"/>
        </p:xfrm>
        <a:graphic>
          <a:graphicData uri="http://schemas.openxmlformats.org/drawingml/2006/table">
            <a:tbl>
              <a:tblPr firstRow="1" bandRow="1">
                <a:tableStyleId>{5C22544A-7EE6-4342-B048-85BDC9FD1C3A}</a:tableStyleId>
              </a:tblPr>
              <a:tblGrid>
                <a:gridCol w="810812"/>
                <a:gridCol w="792100"/>
              </a:tblGrid>
              <a:tr h="273160">
                <a:tc gridSpan="2">
                  <a:txBody>
                    <a:bodyPr/>
                    <a:lstStyle/>
                    <a:p>
                      <a:pPr algn="ctr">
                        <a:spcAft>
                          <a:spcPts val="490"/>
                        </a:spcAft>
                      </a:pPr>
                      <a:r>
                        <a:rPr lang="ru-RU" sz="800" dirty="0">
                          <a:solidFill>
                            <a:schemeClr val="bg1"/>
                          </a:solidFill>
                          <a:latin typeface="Montserrat" panose="00000500000000000000" pitchFamily="2" charset="-52"/>
                        </a:rPr>
                        <a:t>Ташкентская область</a:t>
                      </a:r>
                      <a:endParaRPr lang="en-US" sz="800" dirty="0">
                        <a:solidFill>
                          <a:schemeClr val="bg1"/>
                        </a:solidFill>
                        <a:latin typeface="Montserrat" panose="00000500000000000000" pitchFamily="2" charset="-52"/>
                      </a:endParaRPr>
                    </a:p>
                  </a:txBody>
                  <a:tcPr marL="0" marR="0" marT="0" marB="0" anchor="ctr">
                    <a:solidFill>
                      <a:srgbClr val="00425F"/>
                    </a:solidFill>
                  </a:tcPr>
                </a:tc>
                <a:tc hMerge="1">
                  <a:tcPr marL="0" marR="0" marT="0" marB="0">
                    <a:solidFill>
                      <a:schemeClr val="accent2">
                        <a:lumMod val="50000"/>
                      </a:schemeClr>
                    </a:solidFill>
                  </a:tcPr>
                </a:tc>
              </a:tr>
              <a:tr h="213633">
                <a:tc>
                  <a:txBody>
                    <a:bodyPr/>
                    <a:lstStyle/>
                    <a:p>
                      <a:pPr marL="87630" indent="0"/>
                      <a:r>
                        <a:rPr lang="ru-RU" sz="800" kern="1200" spc="-10" dirty="0">
                          <a:solidFill>
                            <a:schemeClr val="bg1"/>
                          </a:solidFill>
                          <a:latin typeface="Montserrat" panose="00000500000000000000" pitchFamily="2" charset="-52"/>
                          <a:ea typeface="+mn-ea"/>
                          <a:cs typeface="+mn-cs"/>
                        </a:rPr>
                        <a:t>Площадь</a:t>
                      </a:r>
                      <a:r>
                        <a:rPr lang="en-GB" sz="800" kern="1200" spc="-10" dirty="0">
                          <a:solidFill>
                            <a:schemeClr val="bg1"/>
                          </a:solidFill>
                          <a:latin typeface="Montserrat" panose="00000500000000000000" pitchFamily="2" charset="-52"/>
                          <a:ea typeface="+mn-ea"/>
                        </a:rPr>
                        <a:t> </a:t>
                      </a:r>
                      <a:endParaRPr lang="en-GB" sz="800" kern="1200" spc="-10" dirty="0">
                        <a:solidFill>
                          <a:schemeClr val="bg1"/>
                        </a:solidFill>
                        <a:latin typeface="Montserrat" panose="00000500000000000000" pitchFamily="2" charset="-52"/>
                        <a:ea typeface="+mn-ea"/>
                      </a:endParaRPr>
                    </a:p>
                  </a:txBody>
                  <a:tcPr marL="0" marR="0" marT="0" marB="0" anchor="ctr">
                    <a:lnB w="12700" cap="flat" cmpd="sng" algn="ctr">
                      <a:solidFill>
                        <a:schemeClr val="bg1"/>
                      </a:solidFill>
                      <a:prstDash val="solid"/>
                      <a:round/>
                      <a:headEnd type="none" w="med" len="med"/>
                      <a:tailEnd type="none" w="med" len="med"/>
                    </a:lnB>
                    <a:noFill/>
                  </a:tcPr>
                </a:tc>
                <a:tc>
                  <a:txBody>
                    <a:bodyPr/>
                    <a:lstStyle/>
                    <a:p>
                      <a:pPr marL="87630" indent="0"/>
                      <a:r>
                        <a:rPr lang="en-US" sz="800" kern="1200" spc="-10" dirty="0">
                          <a:solidFill>
                            <a:schemeClr val="bg1"/>
                          </a:solidFill>
                          <a:latin typeface="Montserrat" panose="00000500000000000000" pitchFamily="2" charset="-52"/>
                          <a:ea typeface="+mn-ea"/>
                        </a:rPr>
                        <a:t> </a:t>
                      </a:r>
                      <a:r>
                        <a:rPr lang="en-US" sz="800" kern="1200" spc="-10" dirty="0">
                          <a:solidFill>
                            <a:schemeClr val="bg1"/>
                          </a:solidFill>
                          <a:latin typeface="Montserrat" panose="00000500000000000000" pitchFamily="2" charset="-52"/>
                          <a:ea typeface="+mn-ea"/>
                        </a:rPr>
                        <a:t>15</a:t>
                      </a:r>
                      <a:r>
                        <a:rPr lang="ru-RU" sz="800" kern="1200" spc="-10" dirty="0">
                          <a:solidFill>
                            <a:schemeClr val="bg1"/>
                          </a:solidFill>
                          <a:latin typeface="Montserrat" panose="00000500000000000000" pitchFamily="2" charset="-52"/>
                          <a:ea typeface="+mn-ea"/>
                        </a:rPr>
                        <a:t>,3 тыс..</a:t>
                      </a:r>
                      <a:r>
                        <a:rPr lang="en-US" sz="800" kern="1200" spc="-10" dirty="0">
                          <a:solidFill>
                            <a:schemeClr val="bg1"/>
                          </a:solidFill>
                          <a:latin typeface="Montserrat" panose="00000500000000000000" pitchFamily="2" charset="-52"/>
                          <a:ea typeface="+mn-ea"/>
                        </a:rPr>
                        <a:t> км</a:t>
                      </a:r>
                      <a:r>
                        <a:rPr lang="en-US" sz="800" kern="1200" spc="-10" dirty="0">
                          <a:solidFill>
                            <a:schemeClr val="bg1"/>
                          </a:solidFill>
                          <a:latin typeface="Montserrat" panose="00000500000000000000" pitchFamily="2" charset="-52"/>
                          <a:ea typeface="+mn-ea"/>
                        </a:rPr>
                        <a:t>²</a:t>
                      </a:r>
                      <a:endParaRPr lang="en-GB" sz="800" kern="1200" spc="-10" dirty="0">
                        <a:solidFill>
                          <a:schemeClr val="bg1"/>
                        </a:solidFill>
                        <a:latin typeface="Montserrat" panose="00000500000000000000" pitchFamily="2" charset="-52"/>
                        <a:ea typeface="+mn-ea"/>
                      </a:endParaRPr>
                    </a:p>
                  </a:txBody>
                  <a:tcPr marL="0" marR="0" marT="0" marB="0" anchor="ctr">
                    <a:lnB w="12700" cap="flat" cmpd="sng" algn="ctr">
                      <a:solidFill>
                        <a:schemeClr val="bg1"/>
                      </a:solidFill>
                      <a:prstDash val="solid"/>
                      <a:round/>
                      <a:headEnd type="none" w="med" len="med"/>
                      <a:tailEnd type="none" w="med" len="med"/>
                    </a:lnB>
                    <a:noFill/>
                  </a:tcPr>
                </a:tc>
              </a:tr>
              <a:tr h="256898">
                <a:tc>
                  <a:txBody>
                    <a:bodyPr/>
                    <a:lstStyle/>
                    <a:p>
                      <a:pPr marL="87630" indent="0"/>
                      <a:r>
                        <a:rPr lang="ru-RU" sz="800" kern="1200" spc="-10" dirty="0">
                          <a:solidFill>
                            <a:schemeClr val="bg1"/>
                          </a:solidFill>
                          <a:latin typeface="Montserrat" panose="00000500000000000000" pitchFamily="2" charset="-52"/>
                          <a:ea typeface="+mn-ea"/>
                          <a:cs typeface="+mn-cs"/>
                        </a:rPr>
                        <a:t>Население </a:t>
                      </a:r>
                      <a:endParaRPr lang="en-GB" sz="800" kern="1200" spc="-10" dirty="0">
                        <a:solidFill>
                          <a:schemeClr val="bg1"/>
                        </a:solidFill>
                        <a:latin typeface="Montserrat" panose="00000500000000000000" pitchFamily="2" charset="-52"/>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87630" indent="0"/>
                      <a:r>
                        <a:rPr lang="ru-RU" sz="800" kern="1200" spc="-10" dirty="0">
                          <a:solidFill>
                            <a:schemeClr val="bg1"/>
                          </a:solidFill>
                          <a:latin typeface="Montserrat" panose="00000500000000000000" pitchFamily="2" charset="-52"/>
                          <a:ea typeface="+mn-ea"/>
                          <a:cs typeface="+mn-cs"/>
                        </a:rPr>
                        <a:t>2</a:t>
                      </a:r>
                      <a:r>
                        <a:rPr lang="en-GB" sz="800" kern="1200" spc="-10" dirty="0">
                          <a:solidFill>
                            <a:schemeClr val="bg1"/>
                          </a:solidFill>
                          <a:latin typeface="Montserrat" panose="00000500000000000000" pitchFamily="2" charset="-52"/>
                          <a:ea typeface="+mn-ea"/>
                          <a:cs typeface="+mn-cs"/>
                        </a:rPr>
                        <a:t>,</a:t>
                      </a:r>
                      <a:r>
                        <a:rPr lang="ru-RU" sz="800" kern="1200" spc="-10" dirty="0">
                          <a:solidFill>
                            <a:schemeClr val="bg1"/>
                          </a:solidFill>
                          <a:latin typeface="Montserrat" panose="00000500000000000000" pitchFamily="2" charset="-52"/>
                          <a:ea typeface="+mn-ea"/>
                          <a:cs typeface="+mn-cs"/>
                        </a:rPr>
                        <a:t>9</a:t>
                      </a:r>
                      <a:r>
                        <a:rPr lang="en-GB" sz="800" kern="1200" spc="-10" dirty="0">
                          <a:solidFill>
                            <a:schemeClr val="bg1"/>
                          </a:solidFill>
                          <a:latin typeface="Montserrat" panose="00000500000000000000" pitchFamily="2" charset="-52"/>
                          <a:ea typeface="+mn-ea"/>
                          <a:cs typeface="+mn-cs"/>
                        </a:rPr>
                        <a:t> </a:t>
                      </a:r>
                      <a:r>
                        <a:rPr lang="ru-RU" sz="800" kern="1200" spc="-10" dirty="0">
                          <a:solidFill>
                            <a:schemeClr val="bg1"/>
                          </a:solidFill>
                          <a:latin typeface="Montserrat" panose="00000500000000000000" pitchFamily="2" charset="-52"/>
                          <a:ea typeface="+mn-ea"/>
                          <a:cs typeface="+mn-cs"/>
                        </a:rPr>
                        <a:t>миллион</a:t>
                      </a:r>
                      <a:endParaRPr lang="en-GB" sz="800" kern="1200" spc="-10" dirty="0">
                        <a:solidFill>
                          <a:schemeClr val="bg1"/>
                        </a:solidFill>
                        <a:latin typeface="Montserrat" panose="00000500000000000000" pitchFamily="2" charset="-52"/>
                        <a:ea typeface="+mn-ea"/>
                        <a:cs typeface="+mn-cs"/>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pic>
        <p:nvPicPr>
          <p:cNvPr id="7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76" y="104529"/>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72" name="Рисунок 7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641" y="135291"/>
            <a:ext cx="1845875" cy="608053"/>
          </a:xfrm>
          <a:prstGeom prst="rect">
            <a:avLst/>
          </a:prstGeom>
        </p:spPr>
      </p:pic>
      <p:sp>
        <p:nvSpPr>
          <p:cNvPr id="89" name="object 12"/>
          <p:cNvSpPr txBox="1"/>
          <p:nvPr/>
        </p:nvSpPr>
        <p:spPr>
          <a:xfrm>
            <a:off x="25287" y="861879"/>
            <a:ext cx="4677765" cy="543097"/>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lang="ru-RU" sz="1600" b="1" dirty="0">
                <a:solidFill>
                  <a:schemeClr val="bg1"/>
                </a:solidFill>
                <a:latin typeface="Montserrat" panose="00000500000000000000" pitchFamily="2" charset="-52"/>
              </a:rPr>
              <a:t>  Отрасль</a:t>
            </a:r>
            <a:r>
              <a:rPr lang="en-US" sz="1600" b="1" dirty="0">
                <a:solidFill>
                  <a:schemeClr val="bg1"/>
                </a:solidFill>
                <a:latin typeface="Montserrat" panose="00000500000000000000" pitchFamily="2" charset="-52"/>
              </a:rPr>
              <a:t> </a:t>
            </a:r>
            <a:endParaRPr lang="en-US" sz="1600" b="1"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sz="1600" b="1" dirty="0">
                <a:solidFill>
                  <a:schemeClr val="bg1"/>
                </a:solidFill>
                <a:latin typeface="Montserrat" panose="00000500000000000000" pitchFamily="2" charset="-52"/>
              </a:rPr>
              <a:t> </a:t>
            </a:r>
            <a:r>
              <a:rPr lang="ru-RU" sz="1600" b="1"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Сельское хозяйство и пищевая промышленность</a:t>
            </a:r>
            <a:endParaRPr lang="ru-RU" sz="1200" dirty="0">
              <a:solidFill>
                <a:schemeClr val="bg1"/>
              </a:solidFill>
              <a:latin typeface="Montserrat" panose="00000500000000000000" pitchFamily="2" charset="-52"/>
            </a:endParaRPr>
          </a:p>
        </p:txBody>
      </p:sp>
      <p:sp>
        <p:nvSpPr>
          <p:cNvPr id="102" name="object 12"/>
          <p:cNvSpPr txBox="1"/>
          <p:nvPr/>
        </p:nvSpPr>
        <p:spPr>
          <a:xfrm>
            <a:off x="79906" y="1483912"/>
            <a:ext cx="4393337" cy="3118161"/>
          </a:xfrm>
          <a:prstGeom prst="rect">
            <a:avLst/>
          </a:prstGeom>
        </p:spPr>
        <p:txBody>
          <a:bodyPr vert="horz" wrap="square" lIns="0" tIns="24765" rIns="0" bIns="0" rtlCol="0">
            <a:spAutoFit/>
          </a:bodyPr>
          <a:lstStyle/>
          <a:p>
            <a:pPr marL="12700">
              <a:spcBef>
                <a:spcPts val="195"/>
              </a:spcBef>
              <a:defRPr/>
            </a:pPr>
            <a:r>
              <a:rPr lang="ru-RU" sz="1600" b="1" dirty="0">
                <a:solidFill>
                  <a:schemeClr val="bg1"/>
                </a:solidFill>
                <a:latin typeface="Montserrat" panose="00000500000000000000" pitchFamily="2" charset="-52"/>
              </a:rPr>
              <a:t>Почему стоит инвестировать в проект </a:t>
            </a:r>
            <a:endParaRPr lang="ru-RU" sz="1600" b="1" dirty="0">
              <a:solidFill>
                <a:schemeClr val="bg1"/>
              </a:solidFill>
              <a:latin typeface="Montserrat" panose="00000500000000000000" pitchFamily="2" charset="-52"/>
            </a:endParaRPr>
          </a:p>
          <a:p>
            <a:pPr marL="184150" indent="-171450" algn="just">
              <a:spcBef>
                <a:spcPts val="195"/>
              </a:spcBef>
              <a:buFont typeface="Wingdings" panose="05000000000000000000" pitchFamily="2" charset="2"/>
              <a:buChar char="ü"/>
              <a:defRPr/>
            </a:pPr>
            <a:r>
              <a:rPr lang="ru-RU" sz="1200" b="1" i="1" dirty="0">
                <a:solidFill>
                  <a:schemeClr val="bg1"/>
                </a:solidFill>
                <a:latin typeface="Montserrat" panose="00000500000000000000" pitchFamily="2" charset="-52"/>
              </a:rPr>
              <a:t>Высокая урожайность и выход товарной продукции. </a:t>
            </a:r>
            <a:r>
              <a:rPr lang="ru-RU" sz="1200" dirty="0">
                <a:solidFill>
                  <a:schemeClr val="bg1"/>
                </a:solidFill>
                <a:latin typeface="Montserrat" panose="00000500000000000000" pitchFamily="2" charset="-52"/>
              </a:rPr>
              <a:t>Интенсивные сады дают больше плодов, чем обычные: 55–100 т/га против 35–45 т/га и выход товара 85–95%, в обычных — 30–50%..</a:t>
            </a:r>
            <a:endParaRPr lang="ru-RU" sz="1200" dirty="0">
              <a:solidFill>
                <a:schemeClr val="bg1"/>
              </a:solidFill>
              <a:latin typeface="Montserrat" panose="00000500000000000000" pitchFamily="2" charset="-52"/>
            </a:endParaRPr>
          </a:p>
          <a:p>
            <a:pPr marL="184150" indent="-171450" algn="just">
              <a:spcBef>
                <a:spcPts val="195"/>
              </a:spcBef>
              <a:buFont typeface="Wingdings" panose="05000000000000000000" pitchFamily="2" charset="2"/>
              <a:buChar char="ü"/>
              <a:defRPr/>
            </a:pPr>
            <a:r>
              <a:rPr lang="ru-RU" sz="1200" b="1" i="1" dirty="0">
                <a:solidFill>
                  <a:schemeClr val="bg1"/>
                </a:solidFill>
                <a:latin typeface="Montserrat" panose="00000500000000000000" pitchFamily="2" charset="-52"/>
              </a:rPr>
              <a:t>Рост производства</a:t>
            </a:r>
            <a:r>
              <a:rPr lang="ru-RU" sz="1200" dirty="0">
                <a:solidFill>
                  <a:schemeClr val="bg1"/>
                </a:solidFill>
                <a:latin typeface="Montserrat" panose="00000500000000000000" pitchFamily="2" charset="-52"/>
              </a:rPr>
              <a:t>. Разведение винограда является прибыльным бизнесом и отмечается увеличение производства в основном за счёт применения новых интенсивных и супер интенсивных садов.</a:t>
            </a:r>
            <a:endParaRPr lang="ru-RU" sz="1200" dirty="0">
              <a:solidFill>
                <a:schemeClr val="bg1"/>
              </a:solidFill>
              <a:latin typeface="Montserrat" panose="00000500000000000000" pitchFamily="2" charset="-52"/>
            </a:endParaRPr>
          </a:p>
          <a:p>
            <a:pPr marL="184150" indent="-171450" algn="just">
              <a:spcBef>
                <a:spcPts val="195"/>
              </a:spcBef>
              <a:buFont typeface="Wingdings" panose="05000000000000000000" pitchFamily="2" charset="2"/>
              <a:buChar char="ü"/>
              <a:defRPr/>
            </a:pPr>
            <a:r>
              <a:rPr lang="ru-RU" sz="1200" dirty="0">
                <a:solidFill>
                  <a:schemeClr val="bg1"/>
                </a:solidFill>
                <a:latin typeface="Montserrat" panose="00000500000000000000" pitchFamily="2" charset="-52"/>
              </a:rPr>
              <a:t> </a:t>
            </a:r>
            <a:r>
              <a:rPr lang="ru-RU" sz="1200" b="1" i="1" dirty="0">
                <a:solidFill>
                  <a:schemeClr val="bg1"/>
                </a:solidFill>
                <a:latin typeface="Montserrat" panose="00000500000000000000" pitchFamily="2" charset="-52"/>
              </a:rPr>
              <a:t>Возможность заработка на агротуризме</a:t>
            </a:r>
            <a:r>
              <a:rPr lang="ru-RU" sz="1200" dirty="0">
                <a:solidFill>
                  <a:schemeClr val="bg1"/>
                </a:solidFill>
                <a:latin typeface="Montserrat" panose="00000500000000000000" pitchFamily="2" charset="-52"/>
              </a:rPr>
              <a:t>. Виноградарство может быть не только производством, но и местом, куда приезжают за впечатлениями. Гостевые дома, экскурсии по виноградникам, дегустации — всё это может стать источником дохода.</a:t>
            </a:r>
            <a:endParaRPr lang="ru-RU" sz="1200" dirty="0">
              <a:solidFill>
                <a:schemeClr val="bg1"/>
              </a:solidFill>
              <a:latin typeface="Montserrat" panose="00000500000000000000" pitchFamily="2" charset="-52"/>
            </a:endParaRPr>
          </a:p>
        </p:txBody>
      </p:sp>
      <p:sp>
        <p:nvSpPr>
          <p:cNvPr id="103" name="object 12"/>
          <p:cNvSpPr txBox="1"/>
          <p:nvPr/>
        </p:nvSpPr>
        <p:spPr>
          <a:xfrm>
            <a:off x="10466525" y="6859806"/>
            <a:ext cx="3956071" cy="1174039"/>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defRPr/>
            </a:pPr>
            <a:r>
              <a:rPr lang="ru-RU" sz="1600" b="1" dirty="0">
                <a:solidFill>
                  <a:schemeClr val="bg1"/>
                </a:solidFill>
                <a:latin typeface="Montserrat" panose="00000500000000000000" pitchFamily="2" charset="-52"/>
              </a:rPr>
              <a:t>Инициатор проекта</a:t>
            </a:r>
            <a:endParaRPr lang="ru-RU" sz="1600" b="1"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sz="1600" b="1"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Наименование</a:t>
            </a:r>
            <a:r>
              <a:rPr lang="en-US" sz="1200"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ООО «</a:t>
            </a:r>
            <a:r>
              <a:rPr lang="en-US" sz="1200" dirty="0">
                <a:solidFill>
                  <a:schemeClr val="bg1"/>
                </a:solidFill>
                <a:latin typeface="Montserrat" panose="00000500000000000000" pitchFamily="2" charset="-52"/>
              </a:rPr>
              <a:t>Parkent </a:t>
            </a:r>
            <a:r>
              <a:rPr lang="en-US" sz="1200" dirty="0" err="1">
                <a:solidFill>
                  <a:schemeClr val="bg1"/>
                </a:solidFill>
                <a:latin typeface="Montserrat" panose="00000500000000000000" pitchFamily="2" charset="-52"/>
              </a:rPr>
              <a:t>Yaxshi</a:t>
            </a:r>
            <a:r>
              <a:rPr lang="en-US" sz="1200" dirty="0">
                <a:solidFill>
                  <a:schemeClr val="bg1"/>
                </a:solidFill>
                <a:latin typeface="Montserrat" panose="00000500000000000000" pitchFamily="2" charset="-52"/>
              </a:rPr>
              <a:t> </a:t>
            </a:r>
            <a:r>
              <a:rPr lang="en-US" sz="1200" dirty="0" err="1">
                <a:solidFill>
                  <a:schemeClr val="bg1"/>
                </a:solidFill>
                <a:latin typeface="Montserrat" panose="00000500000000000000" pitchFamily="2" charset="-52"/>
              </a:rPr>
              <a:t>Niyat</a:t>
            </a:r>
            <a:r>
              <a:rPr lang="en-US" sz="1200" dirty="0">
                <a:solidFill>
                  <a:schemeClr val="bg1"/>
                </a:solidFill>
                <a:latin typeface="Montserrat" panose="00000500000000000000" pitchFamily="2" charset="-52"/>
              </a:rPr>
              <a:t> LLC </a:t>
            </a:r>
            <a:r>
              <a:rPr lang="ru-RU" sz="1200" dirty="0">
                <a:solidFill>
                  <a:schemeClr val="bg1"/>
                </a:solidFill>
                <a:latin typeface="Montserrat" panose="00000500000000000000" pitchFamily="2" charset="-52"/>
              </a:rPr>
              <a:t>»</a:t>
            </a:r>
            <a:endParaRPr lang="ru-RU"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sz="1200" dirty="0">
                <a:solidFill>
                  <a:schemeClr val="bg1"/>
                </a:solidFill>
                <a:latin typeface="Montserrat" panose="00000500000000000000" pitchFamily="2" charset="-52"/>
              </a:rPr>
              <a:t> </a:t>
            </a:r>
            <a:r>
              <a:rPr lang="en-US" sz="1200" dirty="0">
                <a:solidFill>
                  <a:schemeClr val="bg1"/>
                </a:solidFill>
                <a:latin typeface="Montserrat" panose="00000500000000000000" pitchFamily="2" charset="-52"/>
              </a:rPr>
              <a:t>Создано</a:t>
            </a:r>
            <a:r>
              <a:rPr lang="en-US" sz="1200" dirty="0">
                <a:solidFill>
                  <a:schemeClr val="bg1"/>
                </a:solidFill>
                <a:latin typeface="Montserrat" panose="00000500000000000000" pitchFamily="2" charset="-52"/>
              </a:rPr>
              <a:t>: </a:t>
            </a:r>
            <a:r>
              <a:rPr lang="en-US" sz="1200" dirty="0">
                <a:solidFill>
                  <a:schemeClr val="bg1"/>
                </a:solidFill>
                <a:latin typeface="Montserrat" panose="00000500000000000000" pitchFamily="2" charset="-52"/>
              </a:rPr>
              <a:t> 2011 году</a:t>
            </a:r>
            <a:endParaRPr lang="en-US"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ru-RU" sz="1200" dirty="0">
                <a:solidFill>
                  <a:schemeClr val="bg1"/>
                </a:solidFill>
                <a:latin typeface="Montserrat" panose="00000500000000000000" pitchFamily="2" charset="-52"/>
              </a:rPr>
              <a:t>Уставный фонд</a:t>
            </a:r>
            <a:r>
              <a:rPr lang="en-US" sz="1200"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 19,6 млрд. сум.</a:t>
            </a:r>
            <a:endParaRPr lang="ru-RU" sz="1200" dirty="0">
              <a:solidFill>
                <a:schemeClr val="bg1"/>
              </a:solidFill>
              <a:latin typeface="Montserrat" panose="00000500000000000000" pitchFamily="2" charset="-52"/>
            </a:endParaRPr>
          </a:p>
          <a:p>
            <a:pPr marL="12700" marR="0" lvl="0" indent="0" algn="l" defTabSz="914400" rtl="0" eaLnBrk="1" fontAlgn="auto" latinLnBrk="0" hangingPunct="1">
              <a:lnSpc>
                <a:spcPct val="100000"/>
              </a:lnSpc>
              <a:spcBef>
                <a:spcPts val="195"/>
              </a:spcBef>
              <a:spcAft>
                <a:spcPts val="0"/>
              </a:spcAft>
              <a:buClrTx/>
              <a:buSzTx/>
              <a:buFontTx/>
              <a:buNone/>
              <a:defRPr/>
            </a:pPr>
            <a:r>
              <a:rPr lang="en-US" sz="1200" dirty="0">
                <a:solidFill>
                  <a:schemeClr val="bg1"/>
                </a:solidFill>
                <a:latin typeface="Montserrat" panose="00000500000000000000" pitchFamily="2" charset="-52"/>
              </a:rPr>
              <a:t>Адрес</a:t>
            </a:r>
            <a:r>
              <a:rPr lang="en-US" sz="1200" dirty="0">
                <a:solidFill>
                  <a:schemeClr val="bg1"/>
                </a:solidFill>
                <a:latin typeface="Montserrat" panose="00000500000000000000" pitchFamily="2" charset="-52"/>
              </a:rPr>
              <a:t>: </a:t>
            </a:r>
            <a:r>
              <a:rPr lang="ru-RU" sz="1200" dirty="0" err="1">
                <a:solidFill>
                  <a:schemeClr val="bg1"/>
                </a:solidFill>
                <a:latin typeface="Montserrat" panose="00000500000000000000" pitchFamily="2" charset="-52"/>
              </a:rPr>
              <a:t>Паркентский</a:t>
            </a:r>
            <a:r>
              <a:rPr lang="ru-RU" sz="1200" dirty="0">
                <a:solidFill>
                  <a:schemeClr val="bg1"/>
                </a:solidFill>
                <a:latin typeface="Montserrat" panose="00000500000000000000" pitchFamily="2" charset="-52"/>
              </a:rPr>
              <a:t> район, ул. Нилуфар-7.</a:t>
            </a:r>
            <a:endParaRPr lang="en-US" sz="1200" dirty="0">
              <a:solidFill>
                <a:schemeClr val="bg1"/>
              </a:solidFill>
              <a:latin typeface="Montserrat" panose="00000500000000000000" pitchFamily="2" charset="-52"/>
            </a:endParaRPr>
          </a:p>
        </p:txBody>
      </p:sp>
      <p:sp>
        <p:nvSpPr>
          <p:cNvPr id="123" name="object 12"/>
          <p:cNvSpPr txBox="1"/>
          <p:nvPr/>
        </p:nvSpPr>
        <p:spPr>
          <a:xfrm>
            <a:off x="184976" y="4709866"/>
            <a:ext cx="4393337" cy="3159198"/>
          </a:xfrm>
          <a:prstGeom prst="rect">
            <a:avLst/>
          </a:prstGeom>
        </p:spPr>
        <p:txBody>
          <a:bodyPr vert="horz" wrap="square" lIns="0" tIns="24765" rIns="0" bIns="0" rtlCol="0">
            <a:spAutoFit/>
          </a:bodyPr>
          <a:lstStyle/>
          <a:p>
            <a:pPr marL="12700">
              <a:spcBef>
                <a:spcPts val="195"/>
              </a:spcBef>
              <a:defRPr/>
            </a:pPr>
            <a:r>
              <a:rPr lang="ru-RU" sz="1600" b="1" dirty="0">
                <a:solidFill>
                  <a:schemeClr val="bg1"/>
                </a:solidFill>
                <a:latin typeface="Montserrat" panose="00000500000000000000" pitchFamily="2" charset="-52"/>
              </a:rPr>
              <a:t>Рынок</a:t>
            </a:r>
            <a:endParaRPr lang="ru-RU" sz="1600" b="1" dirty="0">
              <a:solidFill>
                <a:schemeClr val="bg1"/>
              </a:solidFill>
              <a:latin typeface="Montserrat" panose="00000500000000000000" pitchFamily="2" charset="-52"/>
            </a:endParaRPr>
          </a:p>
          <a:p>
            <a:pPr marL="12700" algn="just">
              <a:spcBef>
                <a:spcPts val="195"/>
              </a:spcBef>
              <a:defRPr/>
            </a:pPr>
            <a:r>
              <a:rPr lang="en-US" sz="1200"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Объём мирового  импорта винограда в 202</a:t>
            </a:r>
            <a:r>
              <a:rPr lang="en-US" sz="1200" dirty="0">
                <a:solidFill>
                  <a:schemeClr val="bg1"/>
                </a:solidFill>
                <a:latin typeface="Montserrat" panose="00000500000000000000" pitchFamily="2" charset="-52"/>
              </a:rPr>
              <a:t>4</a:t>
            </a:r>
            <a:r>
              <a:rPr lang="ru-RU" sz="1200" dirty="0">
                <a:solidFill>
                  <a:schemeClr val="bg1"/>
                </a:solidFill>
                <a:latin typeface="Montserrat" panose="00000500000000000000" pitchFamily="2" charset="-52"/>
              </a:rPr>
              <a:t> году составил </a:t>
            </a:r>
            <a:r>
              <a:rPr lang="en-US" sz="1200" dirty="0">
                <a:solidFill>
                  <a:schemeClr val="bg1"/>
                </a:solidFill>
                <a:latin typeface="Montserrat" panose="00000500000000000000" pitchFamily="2" charset="-52"/>
              </a:rPr>
              <a:t>13</a:t>
            </a:r>
            <a:r>
              <a:rPr lang="ru-RU" sz="1200" dirty="0">
                <a:solidFill>
                  <a:schemeClr val="bg1"/>
                </a:solidFill>
                <a:latin typeface="Montserrat" panose="00000500000000000000" pitchFamily="2" charset="-52"/>
              </a:rPr>
              <a:t>,5 млрд долларов США, из которых </a:t>
            </a:r>
            <a:r>
              <a:rPr lang="en-US" sz="1200" dirty="0">
                <a:solidFill>
                  <a:schemeClr val="bg1"/>
                </a:solidFill>
                <a:latin typeface="Montserrat" panose="00000500000000000000" pitchFamily="2" charset="-52"/>
              </a:rPr>
              <a:t>19</a:t>
            </a:r>
            <a:r>
              <a:rPr lang="ru-RU" sz="1200" dirty="0">
                <a:solidFill>
                  <a:schemeClr val="bg1"/>
                </a:solidFill>
                <a:latin typeface="Montserrat" panose="00000500000000000000" pitchFamily="2" charset="-52"/>
              </a:rPr>
              <a:t>% пришлось на долю США, а 9,0% — на Германию. </a:t>
            </a:r>
            <a:endParaRPr lang="ru-RU" sz="1200" dirty="0">
              <a:solidFill>
                <a:schemeClr val="bg1"/>
              </a:solidFill>
              <a:latin typeface="Montserrat" panose="00000500000000000000" pitchFamily="2" charset="-52"/>
            </a:endParaRPr>
          </a:p>
          <a:p>
            <a:pPr marL="12700" algn="just">
              <a:spcBef>
                <a:spcPts val="195"/>
              </a:spcBef>
              <a:defRPr/>
            </a:pPr>
            <a:r>
              <a:rPr lang="ru-RU" sz="1300" i="1" dirty="0">
                <a:solidFill>
                  <a:schemeClr val="bg1"/>
                </a:solidFill>
                <a:latin typeface="Montserrat" panose="00000500000000000000" pitchFamily="2" charset="-52"/>
              </a:rPr>
              <a:t> </a:t>
            </a:r>
            <a:r>
              <a:rPr lang="en-US" sz="1300" i="1"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Объём мирового  экспорта винограда в 2024 году составил 12,6 млрд долларов США, из которых 13,6% пришлось на долю Перу, а 8,6% — на Чили. </a:t>
            </a:r>
            <a:endParaRPr lang="ru-RU" sz="1200" dirty="0">
              <a:solidFill>
                <a:schemeClr val="bg1"/>
              </a:solidFill>
              <a:latin typeface="Montserrat" panose="00000500000000000000" pitchFamily="2" charset="-52"/>
            </a:endParaRPr>
          </a:p>
          <a:p>
            <a:pPr marL="12700" algn="just">
              <a:spcBef>
                <a:spcPts val="195"/>
              </a:spcBef>
              <a:defRPr/>
            </a:pPr>
            <a:r>
              <a:rPr lang="en-US" sz="1200"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Крупнейшим экспортёром была Перу, которая заработала на поставках более 1,7 млрд долларов. В числе лидеров также оказались Чили (1,08 млрд. долларов), Китай (1,07 млрд. долларов), США (1,04 млрд. долларов), Нидерланды (1,03 млрд. долларов).</a:t>
            </a:r>
            <a:endParaRPr lang="en-US" sz="1200" dirty="0">
              <a:solidFill>
                <a:schemeClr val="bg1"/>
              </a:solidFill>
              <a:latin typeface="Montserrat" panose="00000500000000000000" pitchFamily="2" charset="-52"/>
            </a:endParaRPr>
          </a:p>
          <a:p>
            <a:pPr marL="12700" algn="just">
              <a:spcBef>
                <a:spcPts val="195"/>
              </a:spcBef>
              <a:defRPr/>
            </a:pPr>
            <a:r>
              <a:rPr lang="en-US" sz="1200" dirty="0">
                <a:solidFill>
                  <a:schemeClr val="bg1"/>
                </a:solidFill>
                <a:latin typeface="Montserrat" panose="00000500000000000000" pitchFamily="2" charset="-52"/>
              </a:rPr>
              <a:t>    </a:t>
            </a:r>
            <a:r>
              <a:rPr lang="ru-RU" sz="1200" dirty="0">
                <a:solidFill>
                  <a:schemeClr val="bg1"/>
                </a:solidFill>
                <a:latin typeface="Montserrat" panose="00000500000000000000" pitchFamily="2" charset="-52"/>
              </a:rPr>
              <a:t>В топ-10 мировых экспортёров также вошли ЮАР (1,02 млрд. долларов), Италия (998,9 млн долларов), Турция (732,9 млн долларов), Испания (471,8 млн долларов), Индия (462,5 млн долларов)</a:t>
            </a:r>
            <a:endParaRPr lang="ru-RU" sz="1200" dirty="0">
              <a:solidFill>
                <a:schemeClr val="bg1"/>
              </a:solidFill>
              <a:latin typeface="Montserrat" panose="00000500000000000000" pitchFamily="2" charset="-52"/>
            </a:endParaRPr>
          </a:p>
        </p:txBody>
      </p:sp>
      <p:sp>
        <p:nvSpPr>
          <p:cNvPr id="124" name="object 7"/>
          <p:cNvSpPr/>
          <p:nvPr/>
        </p:nvSpPr>
        <p:spPr>
          <a:xfrm>
            <a:off x="25287" y="45772"/>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cxnSp>
        <p:nvCxnSpPr>
          <p:cNvPr id="11" name="Прямая со стрелкой 10"/>
          <p:cNvCxnSpPr/>
          <p:nvPr/>
        </p:nvCxnSpPr>
        <p:spPr>
          <a:xfrm>
            <a:off x="13751407" y="5236662"/>
            <a:ext cx="5716" cy="68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2" descr="Picture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167" y="932454"/>
            <a:ext cx="5192143" cy="352582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1148834" y="1168603"/>
            <a:ext cx="7829002" cy="459098"/>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ru-RU" sz="1600" b="1" dirty="0">
                <a:solidFill>
                  <a:prstClr val="white"/>
                </a:solidFill>
                <a:latin typeface="Montserrat" panose="00000500000000000000" pitchFamily="2" charset="-52"/>
              </a:rPr>
              <a:t>Количество мирового </a:t>
            </a: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импорта </a:t>
            </a:r>
            <a:r>
              <a:rPr kumimoji="0" lang="ru-RU" sz="1600" b="1" i="0" u="none" strike="noStrike" kern="1200" cap="none" spc="0" normalizeH="0" baseline="0" noProof="0" dirty="0">
                <a:ln>
                  <a:noFill/>
                </a:ln>
                <a:solidFill>
                  <a:srgbClr val="FF0000"/>
                </a:solidFill>
                <a:effectLst/>
                <a:uLnTx/>
                <a:uFillTx/>
                <a:latin typeface="Montserrat" panose="00000500000000000000" pitchFamily="2" charset="-52"/>
                <a:ea typeface="+mn-ea"/>
                <a:cs typeface="+mn-cs"/>
              </a:rPr>
              <a:t>винограда </a:t>
            </a:r>
            <a:r>
              <a:rPr kumimoji="0" lang="en-US"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 </a:t>
            </a:r>
            <a:endPar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a:p>
            <a:pPr marL="15240" marR="6350" lvl="0" indent="0" algn="ctr" defTabSz="914400" rtl="0" eaLnBrk="1" fontAlgn="auto" latinLnBrk="0" hangingPunct="1">
              <a:lnSpc>
                <a:spcPct val="100000"/>
              </a:lnSpc>
              <a:spcBef>
                <a:spcPts val="120"/>
              </a:spcBef>
              <a:spcAft>
                <a:spcPts val="0"/>
              </a:spcAft>
              <a:buClrTx/>
              <a:buSzTx/>
              <a:buFontTx/>
              <a:buNone/>
              <a:defRPr/>
            </a:pP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r>
              <a:rPr kumimoji="0" lang="ru-RU"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млн. тонн</a:t>
            </a: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endParaRPr kumimoji="0" 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14" name="object 8"/>
          <p:cNvSpPr txBox="1"/>
          <p:nvPr/>
        </p:nvSpPr>
        <p:spPr>
          <a:xfrm>
            <a:off x="9592485" y="1177645"/>
            <a:ext cx="4734518" cy="692495"/>
          </a:xfrm>
          <a:prstGeom prst="rect">
            <a:avLst/>
          </a:prstGeom>
        </p:spPr>
        <p:txBody>
          <a:bodyPr vert="horz" wrap="square" lIns="0" tIns="1523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Количество </a:t>
            </a:r>
            <a:r>
              <a:rPr lang="ru-RU" sz="1600" b="1" dirty="0">
                <a:solidFill>
                  <a:prstClr val="white"/>
                </a:solidFill>
                <a:latin typeface="Montserrat" panose="00000500000000000000" pitchFamily="2" charset="-52"/>
              </a:rPr>
              <a:t>и</a:t>
            </a:r>
            <a:r>
              <a:rPr kumimoji="0" lang="ru-RU" sz="1600" b="1" i="0" u="none" strike="noStrike" kern="1200" cap="none" spc="0" normalizeH="0" baseline="0" noProof="0" dirty="0" err="1">
                <a:ln>
                  <a:noFill/>
                </a:ln>
                <a:solidFill>
                  <a:prstClr val="white"/>
                </a:solidFill>
                <a:effectLst/>
                <a:uLnTx/>
                <a:uFillTx/>
                <a:latin typeface="Montserrat" panose="00000500000000000000" pitchFamily="2" charset="-52"/>
                <a:ea typeface="+mn-ea"/>
                <a:cs typeface="+mn-cs"/>
              </a:rPr>
              <a:t>мпорта</a:t>
            </a: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 </a:t>
            </a:r>
            <a:r>
              <a:rPr kumimoji="0" lang="ru-RU" sz="1600" b="1" i="0" u="none" strike="noStrike" kern="1200" cap="none" spc="0" normalizeH="0" baseline="0" noProof="0" dirty="0">
                <a:ln>
                  <a:noFill/>
                </a:ln>
                <a:solidFill>
                  <a:srgbClr val="FF0000"/>
                </a:solidFill>
                <a:effectLst/>
                <a:uLnTx/>
                <a:uFillTx/>
                <a:latin typeface="Montserrat" panose="00000500000000000000" pitchFamily="2" charset="-52"/>
                <a:ea typeface="+mn-ea"/>
                <a:cs typeface="+mn-cs"/>
              </a:rPr>
              <a:t>винограда</a:t>
            </a: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 в странах Центральной Азии в 2024 году </a:t>
            </a:r>
            <a:endPar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r>
              <a:rPr kumimoji="0" lang="ru-RU"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тыс. тонн</a:t>
            </a: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endParaRPr kumimoji="0" 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cxnSp>
        <p:nvCxnSpPr>
          <p:cNvPr id="12" name="Прямая соединительная линия 11"/>
          <p:cNvCxnSpPr/>
          <p:nvPr/>
        </p:nvCxnSpPr>
        <p:spPr>
          <a:xfrm>
            <a:off x="9391426" y="989704"/>
            <a:ext cx="0" cy="656195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41" name="object 7"/>
          <p:cNvSpPr/>
          <p:nvPr/>
        </p:nvSpPr>
        <p:spPr>
          <a:xfrm>
            <a:off x="9592485" y="989704"/>
            <a:ext cx="4734518" cy="6480720"/>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3" name="object 8"/>
          <p:cNvSpPr txBox="1"/>
          <p:nvPr/>
        </p:nvSpPr>
        <p:spPr>
          <a:xfrm>
            <a:off x="2955011" y="222921"/>
            <a:ext cx="11248797" cy="323163"/>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ru-RU" sz="20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rPr>
              <a:t>Вертикально интегрированное предприятие по садоводству и холодовой цепи </a:t>
            </a:r>
            <a:endParaRPr kumimoji="0" lang="ru-RU" sz="20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endParaRPr>
          </a:p>
        </p:txBody>
      </p:sp>
      <p:graphicFrame>
        <p:nvGraphicFramePr>
          <p:cNvPr id="15" name="Диаграмма 14"/>
          <p:cNvGraphicFramePr/>
          <p:nvPr/>
        </p:nvGraphicFramePr>
        <p:xfrm>
          <a:off x="361244" y="1859165"/>
          <a:ext cx="8927857" cy="54762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Диаграмма 17"/>
          <p:cNvGraphicFramePr/>
          <p:nvPr/>
        </p:nvGraphicFramePr>
        <p:xfrm>
          <a:off x="9592485" y="2262126"/>
          <a:ext cx="4514116" cy="5073272"/>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1148834" y="1168603"/>
            <a:ext cx="7829002" cy="459098"/>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lang="ru-RU" sz="1600" b="1" dirty="0">
                <a:solidFill>
                  <a:prstClr val="white"/>
                </a:solidFill>
                <a:latin typeface="Montserrat" panose="00000500000000000000" pitchFamily="2" charset="-52"/>
              </a:rPr>
              <a:t>Количество мирового </a:t>
            </a: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импорта </a:t>
            </a:r>
            <a:r>
              <a:rPr kumimoji="0" lang="ru-RU" sz="1600" b="1" i="0" u="none" strike="noStrike" kern="1200" cap="none" spc="0" normalizeH="0" baseline="0" noProof="0" dirty="0">
                <a:ln>
                  <a:noFill/>
                </a:ln>
                <a:solidFill>
                  <a:srgbClr val="FF0000"/>
                </a:solidFill>
                <a:effectLst/>
                <a:uLnTx/>
                <a:uFillTx/>
                <a:latin typeface="Montserrat" panose="00000500000000000000" pitchFamily="2" charset="-52"/>
                <a:ea typeface="+mn-ea"/>
                <a:cs typeface="+mn-cs"/>
              </a:rPr>
              <a:t>яблок </a:t>
            </a:r>
            <a:r>
              <a:rPr kumimoji="0" lang="en-US" sz="1600" b="1" i="0" u="none" strike="noStrike" kern="1200" cap="none" spc="0" normalizeH="0" baseline="0" noProof="0" dirty="0">
                <a:ln>
                  <a:noFill/>
                </a:ln>
                <a:solidFill>
                  <a:srgbClr val="FF0000"/>
                </a:solidFill>
                <a:effectLst/>
                <a:uLnTx/>
                <a:uFillTx/>
                <a:latin typeface="Montserrat" panose="00000500000000000000" pitchFamily="2" charset="-52"/>
                <a:ea typeface="+mn-ea"/>
                <a:cs typeface="+mn-cs"/>
              </a:rPr>
              <a:t> </a:t>
            </a:r>
            <a:endParaRPr kumimoji="0" lang="ru-RU" sz="1600" b="1" i="0" u="none" strike="noStrike" kern="1200" cap="none" spc="0" normalizeH="0" baseline="0" noProof="0" dirty="0">
              <a:ln>
                <a:noFill/>
              </a:ln>
              <a:solidFill>
                <a:srgbClr val="FF0000"/>
              </a:solidFill>
              <a:effectLst/>
              <a:uLnTx/>
              <a:uFillTx/>
              <a:latin typeface="Montserrat" panose="00000500000000000000" pitchFamily="2" charset="-52"/>
              <a:ea typeface="+mn-ea"/>
              <a:cs typeface="+mn-cs"/>
            </a:endParaRPr>
          </a:p>
          <a:p>
            <a:pPr marL="15240" marR="6350" lvl="0" indent="0" algn="ctr" defTabSz="914400" rtl="0" eaLnBrk="1" fontAlgn="auto" latinLnBrk="0" hangingPunct="1">
              <a:lnSpc>
                <a:spcPct val="100000"/>
              </a:lnSpc>
              <a:spcBef>
                <a:spcPts val="120"/>
              </a:spcBef>
              <a:spcAft>
                <a:spcPts val="0"/>
              </a:spcAft>
              <a:buClrTx/>
              <a:buSzTx/>
              <a:buFontTx/>
              <a:buNone/>
              <a:defRPr/>
            </a:pP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r>
              <a:rPr kumimoji="0" lang="ru-RU"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млн. тонн</a:t>
            </a: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endParaRPr kumimoji="0" 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14" name="object 8"/>
          <p:cNvSpPr txBox="1"/>
          <p:nvPr/>
        </p:nvSpPr>
        <p:spPr>
          <a:xfrm>
            <a:off x="9592485" y="1177645"/>
            <a:ext cx="4734518" cy="692495"/>
          </a:xfrm>
          <a:prstGeom prst="rect">
            <a:avLst/>
          </a:prstGeom>
        </p:spPr>
        <p:txBody>
          <a:bodyPr vert="horz" wrap="square" lIns="0" tIns="1523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Количество </a:t>
            </a:r>
            <a:r>
              <a:rPr lang="ru-RU" sz="1600" b="1" dirty="0">
                <a:solidFill>
                  <a:prstClr val="white"/>
                </a:solidFill>
                <a:latin typeface="Montserrat" panose="00000500000000000000" pitchFamily="2" charset="-52"/>
              </a:rPr>
              <a:t>и</a:t>
            </a:r>
            <a:r>
              <a:rPr kumimoji="0" lang="ru-RU" sz="1600" b="1" i="0" u="none" strike="noStrike" kern="1200" cap="none" spc="0" normalizeH="0" baseline="0" noProof="0" dirty="0" err="1">
                <a:ln>
                  <a:noFill/>
                </a:ln>
                <a:solidFill>
                  <a:prstClr val="white"/>
                </a:solidFill>
                <a:effectLst/>
                <a:uLnTx/>
                <a:uFillTx/>
                <a:latin typeface="Montserrat" panose="00000500000000000000" pitchFamily="2" charset="-52"/>
                <a:ea typeface="+mn-ea"/>
                <a:cs typeface="+mn-cs"/>
              </a:rPr>
              <a:t>мпорта</a:t>
            </a: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 </a:t>
            </a:r>
            <a:r>
              <a:rPr kumimoji="0" lang="ru-RU" sz="1600" b="1" i="0" u="none" strike="noStrike" kern="1200" cap="none" spc="0" normalizeH="0" baseline="0" noProof="0" dirty="0">
                <a:ln>
                  <a:noFill/>
                </a:ln>
                <a:solidFill>
                  <a:srgbClr val="FF0000"/>
                </a:solidFill>
                <a:effectLst/>
                <a:uLnTx/>
                <a:uFillTx/>
                <a:latin typeface="Montserrat" panose="00000500000000000000" pitchFamily="2" charset="-52"/>
                <a:ea typeface="+mn-ea"/>
                <a:cs typeface="+mn-cs"/>
              </a:rPr>
              <a:t>яблок</a:t>
            </a:r>
            <a:r>
              <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 в странах Центральной Азии в 2024 году </a:t>
            </a:r>
            <a:endParaRPr kumimoji="0" lang="ru-RU" sz="16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r>
              <a:rPr kumimoji="0" lang="ru-RU"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тыс. тонн</a:t>
            </a:r>
            <a:r>
              <a:rPr kumimoji="0" lang="en-US" sz="1200" b="0" i="1"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t>
            </a:r>
            <a:endParaRPr kumimoji="0" 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cxnSp>
        <p:nvCxnSpPr>
          <p:cNvPr id="12" name="Прямая соединительная линия 11"/>
          <p:cNvCxnSpPr/>
          <p:nvPr/>
        </p:nvCxnSpPr>
        <p:spPr>
          <a:xfrm>
            <a:off x="9391426" y="989704"/>
            <a:ext cx="0" cy="656195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41" name="object 7"/>
          <p:cNvSpPr/>
          <p:nvPr/>
        </p:nvSpPr>
        <p:spPr>
          <a:xfrm>
            <a:off x="9592485" y="989704"/>
            <a:ext cx="4734518" cy="6480720"/>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3" name="object 8"/>
          <p:cNvSpPr txBox="1"/>
          <p:nvPr/>
        </p:nvSpPr>
        <p:spPr>
          <a:xfrm>
            <a:off x="2955011" y="222921"/>
            <a:ext cx="11248797" cy="323163"/>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ru-RU" sz="20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rPr>
              <a:t>Вертикально интегрированное предприятие по садоводству и холодовой цепи </a:t>
            </a:r>
            <a:endParaRPr kumimoji="0" lang="ru-RU" sz="20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endParaRPr>
          </a:p>
        </p:txBody>
      </p:sp>
      <p:graphicFrame>
        <p:nvGraphicFramePr>
          <p:cNvPr id="15" name="Диаграмма 14"/>
          <p:cNvGraphicFramePr/>
          <p:nvPr/>
        </p:nvGraphicFramePr>
        <p:xfrm>
          <a:off x="361244" y="1859165"/>
          <a:ext cx="8927857" cy="54762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Диаграмма 17"/>
          <p:cNvGraphicFramePr/>
          <p:nvPr/>
        </p:nvGraphicFramePr>
        <p:xfrm>
          <a:off x="9592485" y="2262126"/>
          <a:ext cx="4514116" cy="5073272"/>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964641" y="850374"/>
            <a:ext cx="5898383" cy="459098"/>
          </a:xfrm>
          <a:prstGeom prst="rect">
            <a:avLst/>
          </a:prstGeom>
        </p:spPr>
        <p:txBody>
          <a:bodyPr vert="horz" wrap="square" lIns="0" tIns="15238" rIns="0" bIns="0" rtlCol="0">
            <a:spAutoFit/>
          </a:bodyPr>
          <a:lstStyle/>
          <a:p>
            <a:pPr marL="15240" marR="6350" algn="ctr">
              <a:spcBef>
                <a:spcPts val="120"/>
              </a:spcBef>
            </a:pPr>
            <a:r>
              <a:rPr lang="ru-RU" sz="1600" b="1" dirty="0">
                <a:solidFill>
                  <a:schemeClr val="bg1"/>
                </a:solidFill>
                <a:latin typeface="Montserrat" panose="00000500000000000000" pitchFamily="2" charset="-52"/>
              </a:rPr>
              <a:t>Динамика </a:t>
            </a:r>
            <a:r>
              <a:rPr lang="ru-RU" sz="1600" b="1" dirty="0">
                <a:solidFill>
                  <a:srgbClr val="FF0000"/>
                </a:solidFill>
                <a:latin typeface="Montserrat" panose="00000500000000000000" pitchFamily="2" charset="-52"/>
              </a:rPr>
              <a:t>импорта</a:t>
            </a:r>
            <a:r>
              <a:rPr lang="ru-RU" sz="1600" b="1" dirty="0">
                <a:solidFill>
                  <a:schemeClr val="bg1"/>
                </a:solidFill>
                <a:latin typeface="Montserrat" panose="00000500000000000000" pitchFamily="2" charset="-52"/>
              </a:rPr>
              <a:t> </a:t>
            </a:r>
            <a:r>
              <a:rPr lang="ru-RU" sz="1600" b="1" dirty="0">
                <a:solidFill>
                  <a:srgbClr val="FF0000"/>
                </a:solidFill>
                <a:latin typeface="Montserrat" panose="00000500000000000000" pitchFamily="2" charset="-52"/>
              </a:rPr>
              <a:t>винограда </a:t>
            </a:r>
            <a:endParaRPr lang="ru-RU" sz="1600" b="1" dirty="0">
              <a:solidFill>
                <a:srgbClr val="FF0000"/>
              </a:solidFill>
              <a:latin typeface="Montserrat" panose="00000500000000000000" pitchFamily="2" charset="-52"/>
            </a:endParaRPr>
          </a:p>
          <a:p>
            <a:pPr marL="15240" marR="6350" algn="ctr">
              <a:spcBef>
                <a:spcPts val="120"/>
              </a:spcBef>
            </a:pP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млрд. </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641" y="135291"/>
            <a:ext cx="1845875" cy="608053"/>
          </a:xfrm>
          <a:prstGeom prst="rect">
            <a:avLst/>
          </a:prstGeom>
        </p:spPr>
      </p:pic>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graphicFrame>
        <p:nvGraphicFramePr>
          <p:cNvPr id="10" name="Диаграмма 9"/>
          <p:cNvGraphicFramePr/>
          <p:nvPr/>
        </p:nvGraphicFramePr>
        <p:xfrm>
          <a:off x="651556" y="1309472"/>
          <a:ext cx="6412433" cy="3072842"/>
        </p:xfrm>
        <a:graphic>
          <a:graphicData uri="http://schemas.openxmlformats.org/drawingml/2006/chart">
            <c:chart xmlns:c="http://schemas.openxmlformats.org/drawingml/2006/chart" xmlns:r="http://schemas.openxmlformats.org/officeDocument/2006/relationships" r:id="rId1"/>
          </a:graphicData>
        </a:graphic>
      </p:graphicFrame>
      <p:cxnSp>
        <p:nvCxnSpPr>
          <p:cNvPr id="12" name="Прямая соединительная линия 11"/>
          <p:cNvCxnSpPr/>
          <p:nvPr/>
        </p:nvCxnSpPr>
        <p:spPr>
          <a:xfrm flipV="1">
            <a:off x="7063989" y="1057222"/>
            <a:ext cx="0" cy="6650183"/>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10157" y="4502292"/>
            <a:ext cx="6352867" cy="29515"/>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sp>
        <p:nvSpPr>
          <p:cNvPr id="20" name="object 8"/>
          <p:cNvSpPr txBox="1"/>
          <p:nvPr/>
        </p:nvSpPr>
        <p:spPr>
          <a:xfrm>
            <a:off x="1115366" y="4622271"/>
            <a:ext cx="5566787" cy="459098"/>
          </a:xfrm>
          <a:prstGeom prst="rect">
            <a:avLst/>
          </a:prstGeom>
        </p:spPr>
        <p:txBody>
          <a:bodyPr vert="horz" wrap="square" lIns="0" tIns="15238" rIns="0" bIns="0" rtlCol="0">
            <a:spAutoFit/>
          </a:bodyPr>
          <a:lstStyle/>
          <a:p>
            <a:pPr marL="15240" marR="6350" algn="ctr">
              <a:spcBef>
                <a:spcPts val="120"/>
              </a:spcBef>
            </a:pPr>
            <a:r>
              <a:rPr lang="ru-RU" sz="1600" b="1" dirty="0">
                <a:solidFill>
                  <a:schemeClr val="bg1"/>
                </a:solidFill>
                <a:latin typeface="Montserrat" panose="00000500000000000000" pitchFamily="2" charset="-52"/>
              </a:rPr>
              <a:t>Динамика импорта </a:t>
            </a:r>
            <a:r>
              <a:rPr lang="ru-RU" sz="1600" b="1" dirty="0">
                <a:solidFill>
                  <a:srgbClr val="FF0000"/>
                </a:solidFill>
                <a:latin typeface="Montserrat" panose="00000500000000000000" pitchFamily="2" charset="-52"/>
              </a:rPr>
              <a:t>экспорта винограда </a:t>
            </a:r>
            <a:endParaRPr lang="ru-RU" sz="1600" b="1" dirty="0">
              <a:solidFill>
                <a:srgbClr val="FF0000"/>
              </a:solidFill>
              <a:latin typeface="Montserrat" panose="00000500000000000000" pitchFamily="2" charset="-52"/>
            </a:endParaRPr>
          </a:p>
          <a:p>
            <a:pPr marL="15240" marR="6350" algn="ctr">
              <a:spcBef>
                <a:spcPts val="120"/>
              </a:spcBef>
            </a:pP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млн. </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graphicFrame>
        <p:nvGraphicFramePr>
          <p:cNvPr id="15" name="Диаграмма 14"/>
          <p:cNvGraphicFramePr/>
          <p:nvPr/>
        </p:nvGraphicFramePr>
        <p:xfrm>
          <a:off x="553935" y="4974343"/>
          <a:ext cx="6412433" cy="3072842"/>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Прямая соединительная линия 20"/>
          <p:cNvCxnSpPr/>
          <p:nvPr/>
        </p:nvCxnSpPr>
        <p:spPr>
          <a:xfrm>
            <a:off x="7239896" y="4561322"/>
            <a:ext cx="6769175" cy="0"/>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sp>
        <p:nvSpPr>
          <p:cNvPr id="22" name="object 8"/>
          <p:cNvSpPr txBox="1"/>
          <p:nvPr/>
        </p:nvSpPr>
        <p:spPr>
          <a:xfrm>
            <a:off x="7757634" y="920017"/>
            <a:ext cx="5898383" cy="459098"/>
          </a:xfrm>
          <a:prstGeom prst="rect">
            <a:avLst/>
          </a:prstGeom>
        </p:spPr>
        <p:txBody>
          <a:bodyPr vert="horz" wrap="square" lIns="0" tIns="15238" rIns="0" bIns="0" rtlCol="0">
            <a:spAutoFit/>
          </a:bodyPr>
          <a:lstStyle/>
          <a:p>
            <a:pPr marL="15240" marR="6350" algn="ctr">
              <a:spcBef>
                <a:spcPts val="120"/>
              </a:spcBef>
            </a:pPr>
            <a:r>
              <a:rPr lang="ru-RU" sz="1600" b="1" dirty="0">
                <a:solidFill>
                  <a:schemeClr val="bg1"/>
                </a:solidFill>
                <a:latin typeface="Montserrat" panose="00000500000000000000" pitchFamily="2" charset="-52"/>
              </a:rPr>
              <a:t>Динамика </a:t>
            </a:r>
            <a:r>
              <a:rPr lang="ru-RU" sz="1600" b="1" dirty="0">
                <a:solidFill>
                  <a:srgbClr val="FF0000"/>
                </a:solidFill>
                <a:latin typeface="Montserrat" panose="00000500000000000000" pitchFamily="2" charset="-52"/>
              </a:rPr>
              <a:t>импорта</a:t>
            </a:r>
            <a:r>
              <a:rPr lang="ru-RU" sz="1600" b="1" dirty="0">
                <a:solidFill>
                  <a:schemeClr val="bg1"/>
                </a:solidFill>
                <a:latin typeface="Montserrat" panose="00000500000000000000" pitchFamily="2" charset="-52"/>
              </a:rPr>
              <a:t> </a:t>
            </a:r>
            <a:r>
              <a:rPr lang="ru-RU" sz="1600" b="1" dirty="0">
                <a:solidFill>
                  <a:srgbClr val="FF0000"/>
                </a:solidFill>
                <a:latin typeface="Montserrat" panose="00000500000000000000" pitchFamily="2" charset="-52"/>
              </a:rPr>
              <a:t>яблок</a:t>
            </a:r>
            <a:endParaRPr lang="ru-RU" sz="1600" b="1" dirty="0">
              <a:solidFill>
                <a:srgbClr val="FF0000"/>
              </a:solidFill>
              <a:latin typeface="Montserrat" panose="00000500000000000000" pitchFamily="2" charset="-52"/>
            </a:endParaRPr>
          </a:p>
          <a:p>
            <a:pPr marL="15240" marR="6350" algn="ctr">
              <a:spcBef>
                <a:spcPts val="120"/>
              </a:spcBef>
            </a:pP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млн. </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graphicFrame>
        <p:nvGraphicFramePr>
          <p:cNvPr id="23" name="Диаграмма 22"/>
          <p:cNvGraphicFramePr/>
          <p:nvPr/>
        </p:nvGraphicFramePr>
        <p:xfrm>
          <a:off x="7444549" y="1379115"/>
          <a:ext cx="6412433" cy="3072842"/>
        </p:xfrm>
        <a:graphic>
          <a:graphicData uri="http://schemas.openxmlformats.org/drawingml/2006/chart">
            <c:chart xmlns:c="http://schemas.openxmlformats.org/drawingml/2006/chart" xmlns:r="http://schemas.openxmlformats.org/officeDocument/2006/relationships" r:id="rId3"/>
          </a:graphicData>
        </a:graphic>
      </p:graphicFrame>
      <p:sp>
        <p:nvSpPr>
          <p:cNvPr id="24" name="object 8"/>
          <p:cNvSpPr txBox="1"/>
          <p:nvPr/>
        </p:nvSpPr>
        <p:spPr>
          <a:xfrm>
            <a:off x="7908359" y="4691914"/>
            <a:ext cx="5566787" cy="459098"/>
          </a:xfrm>
          <a:prstGeom prst="rect">
            <a:avLst/>
          </a:prstGeom>
        </p:spPr>
        <p:txBody>
          <a:bodyPr vert="horz" wrap="square" lIns="0" tIns="15238" rIns="0" bIns="0" rtlCol="0">
            <a:spAutoFit/>
          </a:bodyPr>
          <a:lstStyle/>
          <a:p>
            <a:pPr marL="15240" marR="6350" algn="ctr">
              <a:spcBef>
                <a:spcPts val="120"/>
              </a:spcBef>
            </a:pPr>
            <a:r>
              <a:rPr lang="ru-RU" sz="1600" b="1" dirty="0">
                <a:solidFill>
                  <a:schemeClr val="bg1"/>
                </a:solidFill>
                <a:latin typeface="Montserrat" panose="00000500000000000000" pitchFamily="2" charset="-52"/>
              </a:rPr>
              <a:t>Динамика </a:t>
            </a:r>
            <a:r>
              <a:rPr lang="ru-RU" sz="1600" b="1" dirty="0">
                <a:solidFill>
                  <a:srgbClr val="FF0000"/>
                </a:solidFill>
                <a:latin typeface="Montserrat" panose="00000500000000000000" pitchFamily="2" charset="-52"/>
              </a:rPr>
              <a:t>экспорта</a:t>
            </a:r>
            <a:r>
              <a:rPr lang="ru-RU" sz="1600" b="1" dirty="0">
                <a:solidFill>
                  <a:schemeClr val="bg1"/>
                </a:solidFill>
                <a:latin typeface="Montserrat" panose="00000500000000000000" pitchFamily="2" charset="-52"/>
              </a:rPr>
              <a:t> </a:t>
            </a:r>
            <a:r>
              <a:rPr lang="ru-RU" sz="1600" b="1" dirty="0">
                <a:solidFill>
                  <a:srgbClr val="FF0000"/>
                </a:solidFill>
                <a:latin typeface="Montserrat" panose="00000500000000000000" pitchFamily="2" charset="-52"/>
              </a:rPr>
              <a:t>яблок</a:t>
            </a:r>
            <a:endParaRPr lang="ru-RU" sz="1600" b="1" dirty="0">
              <a:solidFill>
                <a:srgbClr val="FF0000"/>
              </a:solidFill>
              <a:latin typeface="Montserrat" panose="00000500000000000000" pitchFamily="2" charset="-52"/>
            </a:endParaRPr>
          </a:p>
          <a:p>
            <a:pPr marL="15240" marR="6350" algn="ctr">
              <a:spcBef>
                <a:spcPts val="120"/>
              </a:spcBef>
            </a:pP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млн. </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graphicFrame>
        <p:nvGraphicFramePr>
          <p:cNvPr id="25" name="Диаграмма 24"/>
          <p:cNvGraphicFramePr/>
          <p:nvPr/>
        </p:nvGraphicFramePr>
        <p:xfrm>
          <a:off x="7346928" y="5043986"/>
          <a:ext cx="6412433" cy="3072842"/>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8"/>
          <p:cNvSpPr txBox="1"/>
          <p:nvPr/>
        </p:nvSpPr>
        <p:spPr>
          <a:xfrm>
            <a:off x="2880855" y="194968"/>
            <a:ext cx="11275522" cy="323163"/>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Вертикально интегрированное предприятие по садоводству и холодовой цепи </a:t>
            </a:r>
            <a:endParaRPr lang="ru-RU" sz="20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5479821" y="949824"/>
            <a:ext cx="4782036" cy="292386"/>
          </a:xfrm>
          <a:prstGeom prst="rect">
            <a:avLst/>
          </a:prstGeom>
        </p:spPr>
        <p:txBody>
          <a:bodyPr vert="horz" wrap="square" lIns="0" tIns="15238" rIns="0" bIns="0" rtlCol="0">
            <a:spAutoFit/>
          </a:bodyPr>
          <a:lstStyle/>
          <a:p>
            <a:pPr marL="15240" marR="6350" algn="ctr">
              <a:spcBef>
                <a:spcPts val="120"/>
              </a:spcBef>
            </a:pPr>
            <a:r>
              <a:rPr lang="ru-RU" b="1" dirty="0">
                <a:solidFill>
                  <a:schemeClr val="bg1"/>
                </a:solidFill>
                <a:latin typeface="Montserrat" panose="00000500000000000000" pitchFamily="2" charset="-52"/>
              </a:rPr>
              <a:t>Стоимость проекта</a:t>
            </a:r>
            <a:r>
              <a:rPr lang="en-US" b="1" dirty="0">
                <a:solidFill>
                  <a:schemeClr val="bg1"/>
                </a:solidFill>
                <a:latin typeface="Montserrat" panose="00000500000000000000" pitchFamily="2" charset="-52"/>
              </a:rPr>
              <a:t> </a:t>
            </a:r>
            <a:r>
              <a:rPr lang="en-US" sz="1600" i="1" dirty="0">
                <a:solidFill>
                  <a:schemeClr val="bg1"/>
                </a:solidFill>
                <a:latin typeface="Montserrat" panose="00000500000000000000" pitchFamily="2" charset="-52"/>
              </a:rPr>
              <a:t>(</a:t>
            </a:r>
            <a:r>
              <a:rPr lang="ru-RU" sz="1600" i="1" dirty="0">
                <a:solidFill>
                  <a:schemeClr val="bg1"/>
                </a:solidFill>
                <a:latin typeface="Montserrat" panose="00000500000000000000" pitchFamily="2" charset="-52"/>
              </a:rPr>
              <a:t>млн.</a:t>
            </a:r>
            <a:r>
              <a:rPr lang="en-US" sz="1600" i="1" dirty="0">
                <a:solidFill>
                  <a:schemeClr val="bg1"/>
                </a:solidFill>
                <a:latin typeface="Montserrat" panose="00000500000000000000" pitchFamily="2" charset="-52"/>
              </a:rPr>
              <a:t> </a:t>
            </a:r>
            <a:r>
              <a:rPr lang="ru-RU" sz="1600" i="1" dirty="0">
                <a:solidFill>
                  <a:schemeClr val="bg1"/>
                </a:solidFill>
                <a:latin typeface="Montserrat" panose="00000500000000000000" pitchFamily="2" charset="-52"/>
              </a:rPr>
              <a:t>доллар</a:t>
            </a:r>
            <a:r>
              <a:rPr lang="en-US" sz="1600" i="1" dirty="0">
                <a:solidFill>
                  <a:schemeClr val="bg1"/>
                </a:solidFill>
                <a:latin typeface="Montserrat" panose="00000500000000000000" pitchFamily="2" charset="-52"/>
              </a:rPr>
              <a:t>)</a:t>
            </a:r>
            <a:endParaRPr lang="en-US" sz="2000" i="1" dirty="0">
              <a:solidFill>
                <a:schemeClr val="bg1"/>
              </a:solidFill>
              <a:latin typeface="Montserrat" panose="00000500000000000000" pitchFamily="2" charset="-52"/>
            </a:endParaRPr>
          </a:p>
        </p:txBody>
      </p:sp>
      <p:sp>
        <p:nvSpPr>
          <p:cNvPr id="12" name="object 8"/>
          <p:cNvSpPr txBox="1"/>
          <p:nvPr/>
        </p:nvSpPr>
        <p:spPr>
          <a:xfrm>
            <a:off x="5962105" y="4406820"/>
            <a:ext cx="4525838" cy="323163"/>
          </a:xfrm>
          <a:prstGeom prst="rect">
            <a:avLst/>
          </a:prstGeom>
        </p:spPr>
        <p:txBody>
          <a:bodyPr vert="horz" wrap="square" lIns="0" tIns="15238" rIns="0" bIns="0" rtlCol="0">
            <a:spAutoFit/>
          </a:bodyPr>
          <a:lstStyle/>
          <a:p>
            <a:pPr marL="15240" marR="6350">
              <a:spcBef>
                <a:spcPts val="120"/>
              </a:spcBef>
            </a:pPr>
            <a:r>
              <a:rPr lang="ru-RU" b="1" dirty="0">
                <a:solidFill>
                  <a:schemeClr val="bg1"/>
                </a:solidFill>
                <a:latin typeface="Montserrat" panose="00000500000000000000" pitchFamily="2" charset="-52"/>
              </a:rPr>
              <a:t>План финансирования</a:t>
            </a:r>
            <a:r>
              <a:rPr lang="en-US" sz="2000" b="1" dirty="0">
                <a:solidFill>
                  <a:schemeClr val="bg1"/>
                </a:solidFill>
                <a:latin typeface="Montserrat" panose="00000500000000000000" pitchFamily="2" charset="-52"/>
              </a:rPr>
              <a:t> </a:t>
            </a:r>
            <a:r>
              <a:rPr lang="en-US" sz="1600" i="1" dirty="0">
                <a:solidFill>
                  <a:schemeClr val="bg1"/>
                </a:solidFill>
                <a:latin typeface="Montserrat" panose="00000500000000000000" pitchFamily="2" charset="-52"/>
              </a:rPr>
              <a:t>(</a:t>
            </a:r>
            <a:r>
              <a:rPr lang="ru-RU" sz="1600" i="1" dirty="0">
                <a:solidFill>
                  <a:schemeClr val="bg1"/>
                </a:solidFill>
                <a:latin typeface="Montserrat" panose="00000500000000000000" pitchFamily="2" charset="-52"/>
              </a:rPr>
              <a:t>млн. доллар</a:t>
            </a:r>
            <a:r>
              <a:rPr lang="en-US" sz="1600" i="1" dirty="0">
                <a:solidFill>
                  <a:schemeClr val="bg1"/>
                </a:solidFill>
                <a:latin typeface="Montserrat" panose="00000500000000000000" pitchFamily="2" charset="-52"/>
              </a:rPr>
              <a:t>)</a:t>
            </a:r>
            <a:endParaRPr lang="en-US" sz="1600" i="1" dirty="0">
              <a:solidFill>
                <a:schemeClr val="bg1"/>
              </a:solidFill>
              <a:latin typeface="Montserrat" panose="00000500000000000000" pitchFamily="2" charset="-52"/>
            </a:endParaRPr>
          </a:p>
        </p:txBody>
      </p:sp>
      <p:graphicFrame>
        <p:nvGraphicFramePr>
          <p:cNvPr id="14" name="Диаграмма 13"/>
          <p:cNvGraphicFramePr/>
          <p:nvPr/>
        </p:nvGraphicFramePr>
        <p:xfrm>
          <a:off x="5479821" y="1219232"/>
          <a:ext cx="8154297" cy="3016224"/>
        </p:xfrm>
        <a:graphic>
          <a:graphicData uri="http://schemas.openxmlformats.org/drawingml/2006/chart">
            <c:chart xmlns:c="http://schemas.openxmlformats.org/drawingml/2006/chart" xmlns:r="http://schemas.openxmlformats.org/officeDocument/2006/relationships" r:id="rId1"/>
          </a:graphicData>
        </a:graphic>
      </p:graphicFrame>
      <p:sp>
        <p:nvSpPr>
          <p:cNvPr id="18" name="object 8"/>
          <p:cNvSpPr txBox="1"/>
          <p:nvPr/>
        </p:nvSpPr>
        <p:spPr>
          <a:xfrm>
            <a:off x="9907258" y="4117045"/>
            <a:ext cx="3545809" cy="292386"/>
          </a:xfrm>
          <a:prstGeom prst="rect">
            <a:avLst/>
          </a:prstGeom>
        </p:spPr>
        <p:txBody>
          <a:bodyPr vert="horz" wrap="square" lIns="0" tIns="15238" rIns="0" bIns="0" rtlCol="0">
            <a:spAutoFit/>
          </a:bodyPr>
          <a:lstStyle/>
          <a:p>
            <a:pPr marL="15240" marR="6350">
              <a:spcBef>
                <a:spcPts val="120"/>
              </a:spcBef>
            </a:pPr>
            <a:r>
              <a:rPr lang="ru-RU" spc="-13" dirty="0">
                <a:solidFill>
                  <a:schemeClr val="bg1"/>
                </a:solidFill>
                <a:latin typeface="Montserrat" panose="00000500000000000000" pitchFamily="2" charset="-52"/>
                <a:cs typeface="Arial MT"/>
              </a:rPr>
              <a:t>ИТОГО</a:t>
            </a:r>
            <a:r>
              <a:rPr lang="en-US" spc="-13" dirty="0">
                <a:solidFill>
                  <a:schemeClr val="bg1"/>
                </a:solidFill>
                <a:latin typeface="Montserrat" panose="00000500000000000000" pitchFamily="2" charset="-52"/>
                <a:cs typeface="Arial MT"/>
              </a:rPr>
              <a:t> CAPEX: </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 5</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5</a:t>
            </a:r>
            <a:r>
              <a:rPr lang="en-US" b="1" spc="-13" dirty="0">
                <a:solidFill>
                  <a:schemeClr val="bg1"/>
                </a:solidFill>
                <a:latin typeface="Montserrat" panose="00000500000000000000" pitchFamily="2" charset="-52"/>
                <a:cs typeface="Arial MT"/>
              </a:rPr>
              <a:t> </a:t>
            </a:r>
            <a:r>
              <a:rPr lang="ru-RU" b="1" spc="-13" dirty="0">
                <a:solidFill>
                  <a:schemeClr val="bg1"/>
                </a:solidFill>
                <a:latin typeface="Montserrat" panose="00000500000000000000" pitchFamily="2" charset="-52"/>
                <a:cs typeface="Arial MT"/>
              </a:rPr>
              <a:t>млн.</a:t>
            </a:r>
            <a:endParaRPr lang="en-US" i="1" spc="-13" dirty="0">
              <a:solidFill>
                <a:schemeClr val="bg1"/>
              </a:solidFill>
              <a:latin typeface="Montserrat" panose="00000500000000000000" pitchFamily="2" charset="-52"/>
              <a:cs typeface="Arial MT"/>
            </a:endParaRPr>
          </a:p>
        </p:txBody>
      </p:sp>
      <p:graphicFrame>
        <p:nvGraphicFramePr>
          <p:cNvPr id="19" name="Диаграмма 18"/>
          <p:cNvGraphicFramePr/>
          <p:nvPr/>
        </p:nvGraphicFramePr>
        <p:xfrm>
          <a:off x="5327753" y="4751485"/>
          <a:ext cx="8458432" cy="3177256"/>
        </p:xfrm>
        <a:graphic>
          <a:graphicData uri="http://schemas.openxmlformats.org/drawingml/2006/chart">
            <c:chart xmlns:c="http://schemas.openxmlformats.org/drawingml/2006/chart" xmlns:r="http://schemas.openxmlformats.org/officeDocument/2006/relationships" r:id="rId2"/>
          </a:graphicData>
        </a:graphic>
      </p:graphicFrame>
      <p:sp>
        <p:nvSpPr>
          <p:cNvPr id="21" name="object 8"/>
          <p:cNvSpPr txBox="1"/>
          <p:nvPr/>
        </p:nvSpPr>
        <p:spPr>
          <a:xfrm>
            <a:off x="9979272" y="7269967"/>
            <a:ext cx="3654846" cy="582209"/>
          </a:xfrm>
          <a:prstGeom prst="rect">
            <a:avLst/>
          </a:prstGeom>
        </p:spPr>
        <p:txBody>
          <a:bodyPr vert="horz" wrap="square" lIns="0" tIns="15238" rIns="0" bIns="0" rtlCol="0">
            <a:spAutoFit/>
          </a:bodyPr>
          <a:lstStyle/>
          <a:p>
            <a:pPr marL="15240" marR="6350">
              <a:spcBef>
                <a:spcPts val="120"/>
              </a:spcBef>
            </a:pPr>
            <a:endParaRPr lang="ru-RU" spc="-13" dirty="0">
              <a:solidFill>
                <a:schemeClr val="bg1"/>
              </a:solidFill>
              <a:latin typeface="Montserrat" panose="00000500000000000000" pitchFamily="2" charset="-52"/>
              <a:cs typeface="Arial MT"/>
            </a:endParaRPr>
          </a:p>
          <a:p>
            <a:pPr marL="15240" marR="6350">
              <a:spcBef>
                <a:spcPts val="120"/>
              </a:spcBef>
            </a:pPr>
            <a:r>
              <a:rPr lang="ru-RU" spc="-13" dirty="0">
                <a:solidFill>
                  <a:schemeClr val="bg1"/>
                </a:solidFill>
                <a:latin typeface="Montserrat" panose="00000500000000000000" pitchFamily="2" charset="-52"/>
                <a:cs typeface="Arial MT"/>
              </a:rPr>
              <a:t>ИТОГО</a:t>
            </a:r>
            <a:r>
              <a:rPr lang="en-US" spc="-13" dirty="0">
                <a:solidFill>
                  <a:schemeClr val="bg1"/>
                </a:solidFill>
                <a:latin typeface="Montserrat" panose="00000500000000000000" pitchFamily="2" charset="-52"/>
                <a:cs typeface="Arial MT"/>
              </a:rPr>
              <a:t> FINPLAN: </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 5,5 млн.</a:t>
            </a:r>
            <a:endParaRPr lang="en-US" i="1" spc="-13" dirty="0">
              <a:solidFill>
                <a:schemeClr val="bg1"/>
              </a:solidFill>
              <a:latin typeface="Montserrat" panose="00000500000000000000" pitchFamily="2" charset="-52"/>
              <a:cs typeface="Arial MT"/>
            </a:endParaRPr>
          </a:p>
        </p:txBody>
      </p:sp>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6" y="127341"/>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24" name="TextBox 23"/>
          <p:cNvSpPr txBox="1"/>
          <p:nvPr/>
        </p:nvSpPr>
        <p:spPr>
          <a:xfrm>
            <a:off x="454941" y="1462149"/>
            <a:ext cx="5415614" cy="2708434"/>
          </a:xfrm>
          <a:prstGeom prst="rect">
            <a:avLst/>
          </a:prstGeom>
          <a:noFill/>
        </p:spPr>
        <p:txBody>
          <a:bodyPr wrap="square" rtlCol="0">
            <a:spAutoFit/>
          </a:bodyPr>
          <a:lstStyle/>
          <a:p>
            <a:pPr algn="just">
              <a:lnSpc>
                <a:spcPts val="1800"/>
              </a:lnSpc>
              <a:spcBef>
                <a:spcPts val="600"/>
              </a:spcBef>
              <a:spcAft>
                <a:spcPts val="600"/>
              </a:spcAft>
            </a:pPr>
            <a:r>
              <a:rPr lang="ru-RU" sz="1600" dirty="0">
                <a:solidFill>
                  <a:schemeClr val="bg1"/>
                </a:solidFill>
                <a:latin typeface="Montserrat" panose="00000500000000000000" pitchFamily="2" charset="-52"/>
              </a:rPr>
              <a:t>Общая стоимость проекта состоит из стоимости вертикально интегрированных садов возрастом более 5 лет, из зданий и сооружений требуемого дизайна холодильной установки, инфраструктуры и технологического оборудования  техники. </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Данный проект продается полностью в виде имущественный комплекса.</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Фондоотдача проекта прогнозируется в размере.</a:t>
            </a:r>
            <a:endParaRPr lang="ru-RU" sz="1600" dirty="0">
              <a:solidFill>
                <a:schemeClr val="bg1"/>
              </a:solidFill>
              <a:latin typeface="Montserrat" panose="00000500000000000000" pitchFamily="2" charset="-52"/>
            </a:endParaRPr>
          </a:p>
        </p:txBody>
      </p:sp>
      <p:sp>
        <p:nvSpPr>
          <p:cNvPr id="25" name="TextBox 24"/>
          <p:cNvSpPr txBox="1"/>
          <p:nvPr/>
        </p:nvSpPr>
        <p:spPr>
          <a:xfrm>
            <a:off x="344500" y="5113468"/>
            <a:ext cx="5415614" cy="2015936"/>
          </a:xfrm>
          <a:prstGeom prst="rect">
            <a:avLst/>
          </a:prstGeom>
          <a:noFill/>
        </p:spPr>
        <p:txBody>
          <a:bodyPr wrap="square" rtlCol="0">
            <a:spAutoFit/>
          </a:bodyPr>
          <a:lstStyle/>
          <a:p>
            <a:pPr algn="just">
              <a:lnSpc>
                <a:spcPts val="1800"/>
              </a:lnSpc>
              <a:spcBef>
                <a:spcPts val="600"/>
              </a:spcBef>
              <a:spcAft>
                <a:spcPts val="600"/>
              </a:spcAft>
            </a:pPr>
            <a:r>
              <a:rPr lang="ru-RU" sz="1600" dirty="0">
                <a:solidFill>
                  <a:schemeClr val="bg1"/>
                </a:solidFill>
                <a:latin typeface="Montserrat" panose="00000500000000000000" pitchFamily="2" charset="-52"/>
              </a:rPr>
              <a:t>Для проекта необходимо привлечение прямых инвестиций или займов исходя из их условий предоставления.</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Представленная в данной презентации схема финансирования является предварительной.</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 Структура финансирования проекта будет определена после переговоров с инвестором</a:t>
            </a:r>
            <a:endParaRPr lang="ru-RU" sz="1600" dirty="0">
              <a:solidFill>
                <a:schemeClr val="bg1"/>
              </a:solidFill>
              <a:latin typeface="Montserrat" panose="00000500000000000000" pitchFamily="2" charset="-52"/>
            </a:endParaRPr>
          </a:p>
        </p:txBody>
      </p:sp>
      <p:sp>
        <p:nvSpPr>
          <p:cNvPr id="15"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6" name="TextBox 15"/>
          <p:cNvSpPr txBox="1"/>
          <p:nvPr/>
        </p:nvSpPr>
        <p:spPr>
          <a:xfrm>
            <a:off x="1043371" y="4576805"/>
            <a:ext cx="4872959" cy="400110"/>
          </a:xfrm>
          <a:prstGeom prst="rect">
            <a:avLst/>
          </a:prstGeom>
          <a:noFill/>
        </p:spPr>
        <p:txBody>
          <a:bodyPr wrap="square">
            <a:spAutoFit/>
          </a:bodyPr>
          <a:lstStyle/>
          <a:p>
            <a:r>
              <a:rPr lang="ru-RU" sz="1800" dirty="0">
                <a:solidFill>
                  <a:schemeClr val="bg1"/>
                </a:solidFill>
                <a:latin typeface="Montserrat" panose="00000500000000000000" pitchFamily="2" charset="-52"/>
              </a:rPr>
              <a:t>(</a:t>
            </a:r>
            <a:r>
              <a:rPr lang="pl-PL" sz="1800" dirty="0">
                <a:solidFill>
                  <a:schemeClr val="bg1"/>
                </a:solidFill>
                <a:latin typeface="Montserrat" panose="00000500000000000000" pitchFamily="2" charset="-52"/>
              </a:rPr>
              <a:t>$</a:t>
            </a:r>
            <a:r>
              <a:rPr lang="en-US" sz="1800" dirty="0">
                <a:solidFill>
                  <a:schemeClr val="bg1"/>
                </a:solidFill>
                <a:latin typeface="Montserrat" panose="00000500000000000000" pitchFamily="2" charset="-52"/>
              </a:rPr>
              <a:t>1</a:t>
            </a:r>
            <a:r>
              <a:rPr lang="ru-RU" sz="1800" dirty="0">
                <a:solidFill>
                  <a:schemeClr val="bg1"/>
                </a:solidFill>
                <a:latin typeface="Montserrat" panose="00000500000000000000" pitchFamily="2" charset="-52"/>
              </a:rPr>
              <a:t>,</a:t>
            </a:r>
            <a:r>
              <a:rPr lang="en-US" sz="1800" dirty="0">
                <a:solidFill>
                  <a:schemeClr val="bg1"/>
                </a:solidFill>
                <a:latin typeface="Montserrat" panose="00000500000000000000" pitchFamily="2" charset="-52"/>
              </a:rPr>
              <a:t>2</a:t>
            </a:r>
            <a:r>
              <a:rPr lang="pl-PL" sz="1800" dirty="0">
                <a:solidFill>
                  <a:schemeClr val="bg1"/>
                </a:solidFill>
                <a:latin typeface="Montserrat" panose="00000500000000000000" pitchFamily="2" charset="-52"/>
              </a:rPr>
              <a:t> mln </a:t>
            </a:r>
            <a:r>
              <a:rPr lang="ru-RU" sz="1800" dirty="0">
                <a:solidFill>
                  <a:schemeClr val="bg1"/>
                </a:solidFill>
                <a:latin typeface="Montserrat" panose="00000500000000000000" pitchFamily="2" charset="-52"/>
              </a:rPr>
              <a:t>/  </a:t>
            </a:r>
            <a:r>
              <a:rPr lang="pl-PL" sz="1800" dirty="0">
                <a:solidFill>
                  <a:schemeClr val="bg1"/>
                </a:solidFill>
                <a:latin typeface="Montserrat" panose="00000500000000000000" pitchFamily="2" charset="-52"/>
              </a:rPr>
              <a:t>$</a:t>
            </a:r>
            <a:r>
              <a:rPr lang="en-US" sz="1800" dirty="0">
                <a:solidFill>
                  <a:schemeClr val="bg1"/>
                </a:solidFill>
                <a:latin typeface="Montserrat" panose="00000500000000000000" pitchFamily="2" charset="-52"/>
              </a:rPr>
              <a:t>5</a:t>
            </a:r>
            <a:r>
              <a:rPr lang="ru-RU" sz="1800" dirty="0">
                <a:solidFill>
                  <a:schemeClr val="bg1"/>
                </a:solidFill>
                <a:latin typeface="Montserrat" panose="00000500000000000000" pitchFamily="2" charset="-52"/>
              </a:rPr>
              <a:t>,</a:t>
            </a:r>
            <a:r>
              <a:rPr lang="en-US" sz="1800" dirty="0">
                <a:solidFill>
                  <a:schemeClr val="bg1"/>
                </a:solidFill>
                <a:latin typeface="Montserrat" panose="00000500000000000000" pitchFamily="2" charset="-52"/>
              </a:rPr>
              <a:t>5</a:t>
            </a:r>
            <a:r>
              <a:rPr lang="pl-PL" sz="1800" dirty="0">
                <a:solidFill>
                  <a:schemeClr val="bg1"/>
                </a:solidFill>
                <a:latin typeface="Montserrat" panose="00000500000000000000" pitchFamily="2" charset="-52"/>
              </a:rPr>
              <a:t> </a:t>
            </a:r>
            <a:r>
              <a:rPr lang="ru-RU" sz="1800" dirty="0">
                <a:solidFill>
                  <a:schemeClr val="bg1"/>
                </a:solidFill>
                <a:latin typeface="Montserrat" panose="00000500000000000000" pitchFamily="2" charset="-52"/>
              </a:rPr>
              <a:t>млн.)</a:t>
            </a:r>
            <a:r>
              <a:rPr lang="pl-PL" sz="1800" dirty="0">
                <a:solidFill>
                  <a:schemeClr val="bg1"/>
                </a:solidFill>
                <a:latin typeface="Montserrat" panose="00000500000000000000" pitchFamily="2" charset="-52"/>
              </a:rPr>
              <a:t> </a:t>
            </a:r>
            <a:r>
              <a:rPr lang="en-US" sz="1800" dirty="0">
                <a:solidFill>
                  <a:schemeClr val="bg1"/>
                </a:solidFill>
                <a:latin typeface="Montserrat" panose="00000500000000000000" pitchFamily="2" charset="-52"/>
              </a:rPr>
              <a:t>= </a:t>
            </a:r>
            <a:r>
              <a:rPr lang="ru-RU" sz="2000" b="1" dirty="0">
                <a:solidFill>
                  <a:schemeClr val="bg1"/>
                </a:solidFill>
                <a:latin typeface="Montserrat" panose="00000500000000000000" pitchFamily="2" charset="-52"/>
              </a:rPr>
              <a:t> 0,2</a:t>
            </a:r>
            <a:endParaRPr lang="ru-RU" dirty="0"/>
          </a:p>
        </p:txBody>
      </p:sp>
      <p:sp>
        <p:nvSpPr>
          <p:cNvPr id="17" name="object 8"/>
          <p:cNvSpPr txBox="1"/>
          <p:nvPr/>
        </p:nvSpPr>
        <p:spPr>
          <a:xfrm>
            <a:off x="2884710" y="215842"/>
            <a:ext cx="11615820" cy="323163"/>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Вертикально интегрированное предприятие по садоводству и холодовой цепи </a:t>
            </a:r>
            <a:endParaRPr lang="ru-RU" sz="20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6" y="7913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24" name="TextBox 23"/>
          <p:cNvSpPr txBox="1"/>
          <p:nvPr/>
        </p:nvSpPr>
        <p:spPr>
          <a:xfrm>
            <a:off x="549224" y="1435816"/>
            <a:ext cx="5415614" cy="2708434"/>
          </a:xfrm>
          <a:prstGeom prst="rect">
            <a:avLst/>
          </a:prstGeom>
          <a:noFill/>
        </p:spPr>
        <p:txBody>
          <a:bodyPr wrap="square" rtlCol="0">
            <a:spAutoFit/>
          </a:bodyPr>
          <a:lstStyle/>
          <a:p>
            <a:pPr algn="just">
              <a:lnSpc>
                <a:spcPts val="1800"/>
              </a:lnSpc>
              <a:spcBef>
                <a:spcPts val="600"/>
              </a:spcBef>
              <a:spcAft>
                <a:spcPts val="600"/>
              </a:spcAft>
            </a:pPr>
            <a:r>
              <a:rPr lang="ru-RU" sz="1600" dirty="0">
                <a:solidFill>
                  <a:schemeClr val="bg1"/>
                </a:solidFill>
                <a:latin typeface="Montserrat" panose="00000500000000000000" pitchFamily="2" charset="-52"/>
              </a:rPr>
              <a:t>выращивание 700 тонн. винограда сортов «</a:t>
            </a:r>
            <a:r>
              <a:rPr lang="ru-RU" sz="1600" dirty="0" err="1">
                <a:solidFill>
                  <a:schemeClr val="bg1"/>
                </a:solidFill>
                <a:latin typeface="Montserrat" panose="00000500000000000000" pitchFamily="2" charset="-52"/>
              </a:rPr>
              <a:t>Rizamat</a:t>
            </a:r>
            <a:r>
              <a:rPr lang="ru-RU" sz="1600" dirty="0">
                <a:solidFill>
                  <a:schemeClr val="bg1"/>
                </a:solidFill>
                <a:latin typeface="Montserrat" panose="00000500000000000000" pitchFamily="2" charset="-52"/>
              </a:rPr>
              <a:t>» и «</a:t>
            </a:r>
            <a:r>
              <a:rPr lang="ru-RU" sz="1600" dirty="0" err="1">
                <a:solidFill>
                  <a:schemeClr val="bg1"/>
                </a:solidFill>
                <a:latin typeface="Montserrat" panose="00000500000000000000" pitchFamily="2" charset="-52"/>
              </a:rPr>
              <a:t>Kishmish</a:t>
            </a:r>
            <a:r>
              <a:rPr lang="ru-RU" sz="1600" dirty="0">
                <a:solidFill>
                  <a:schemeClr val="bg1"/>
                </a:solidFill>
                <a:latin typeface="Montserrat" panose="00000500000000000000" pitchFamily="2" charset="-52"/>
              </a:rPr>
              <a:t>», 50 тонн яблок Golden. Кроме того комплекс может предоставить услуги холодильного хранения более 1250 тонн </a:t>
            </a:r>
            <a:r>
              <a:rPr lang="ru-RU" sz="1600" dirty="0" err="1">
                <a:solidFill>
                  <a:schemeClr val="bg1"/>
                </a:solidFill>
                <a:latin typeface="Montserrat" panose="00000500000000000000" pitchFamily="2" charset="-52"/>
              </a:rPr>
              <a:t>плодоовощнойной</a:t>
            </a:r>
            <a:r>
              <a:rPr lang="ru-RU" sz="1600" dirty="0">
                <a:solidFill>
                  <a:schemeClr val="bg1"/>
                </a:solidFill>
                <a:latin typeface="Montserrat" panose="00000500000000000000" pitchFamily="2" charset="-52"/>
              </a:rPr>
              <a:t> продукции. Продукция полностью экспортируется.</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Общая выручка в год при полной мощности ожидается данного этапа проекта прогнозируется 1,2 млн. долларов США</a:t>
            </a:r>
            <a:endParaRPr lang="ru-RU" sz="1600" dirty="0">
              <a:solidFill>
                <a:schemeClr val="bg1"/>
              </a:solidFill>
              <a:latin typeface="Montserrat" panose="00000500000000000000" pitchFamily="2" charset="-52"/>
            </a:endParaRPr>
          </a:p>
        </p:txBody>
      </p:sp>
      <p:sp>
        <p:nvSpPr>
          <p:cNvPr id="25" name="TextBox 24"/>
          <p:cNvSpPr txBox="1"/>
          <p:nvPr/>
        </p:nvSpPr>
        <p:spPr>
          <a:xfrm>
            <a:off x="506264" y="4377253"/>
            <a:ext cx="5415614" cy="2631490"/>
          </a:xfrm>
          <a:prstGeom prst="rect">
            <a:avLst/>
          </a:prstGeom>
          <a:noFill/>
        </p:spPr>
        <p:txBody>
          <a:bodyPr wrap="square" rtlCol="0">
            <a:spAutoFit/>
          </a:bodyPr>
          <a:lstStyle/>
          <a:p>
            <a:pPr algn="just">
              <a:lnSpc>
                <a:spcPts val="1800"/>
              </a:lnSpc>
              <a:spcBef>
                <a:spcPts val="600"/>
              </a:spcBef>
              <a:spcAft>
                <a:spcPts val="600"/>
              </a:spcAft>
            </a:pPr>
            <a:r>
              <a:rPr lang="ru-RU" sz="1600" dirty="0">
                <a:solidFill>
                  <a:schemeClr val="bg1"/>
                </a:solidFill>
                <a:latin typeface="Montserrat" panose="00000500000000000000" pitchFamily="2" charset="-52"/>
              </a:rPr>
              <a:t>Основную долю операционных затрат проекта составляет сырьевые расходы, оплата труда и затраты на энергетические ресурсы.</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Общая стоимость финансово-операционной деятельности проекта в год при полной мощности размещения составит 842,9 тыс. долларов США.</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Операционная рентабельность проекта</a:t>
            </a:r>
            <a:endParaRPr lang="ru-RU" sz="1600" dirty="0">
              <a:solidFill>
                <a:schemeClr val="bg1"/>
              </a:solidFill>
              <a:latin typeface="Montserrat" panose="00000500000000000000" pitchFamily="2" charset="-52"/>
            </a:endParaRPr>
          </a:p>
        </p:txBody>
      </p:sp>
      <p:graphicFrame>
        <p:nvGraphicFramePr>
          <p:cNvPr id="15" name="Диаграмма 14"/>
          <p:cNvGraphicFramePr/>
          <p:nvPr/>
        </p:nvGraphicFramePr>
        <p:xfrm>
          <a:off x="6112128" y="1215415"/>
          <a:ext cx="7158171" cy="290521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Диаграмма 15"/>
          <p:cNvGraphicFramePr/>
          <p:nvPr/>
        </p:nvGraphicFramePr>
        <p:xfrm>
          <a:off x="6265920" y="4889212"/>
          <a:ext cx="6850585" cy="3049932"/>
        </p:xfrm>
        <a:graphic>
          <a:graphicData uri="http://schemas.openxmlformats.org/drawingml/2006/chart">
            <c:chart xmlns:c="http://schemas.openxmlformats.org/drawingml/2006/chart" xmlns:r="http://schemas.openxmlformats.org/officeDocument/2006/relationships" r:id="rId2"/>
          </a:graphicData>
        </a:graphic>
      </p:graphicFrame>
      <p:sp>
        <p:nvSpPr>
          <p:cNvPr id="17" name="object 8"/>
          <p:cNvSpPr txBox="1"/>
          <p:nvPr/>
        </p:nvSpPr>
        <p:spPr>
          <a:xfrm>
            <a:off x="6112128" y="855721"/>
            <a:ext cx="4525838" cy="323163"/>
          </a:xfrm>
          <a:prstGeom prst="rect">
            <a:avLst/>
          </a:prstGeom>
        </p:spPr>
        <p:txBody>
          <a:bodyPr vert="horz" wrap="square" lIns="0" tIns="15238" rIns="0" bIns="0" rtlCol="0">
            <a:spAutoFit/>
          </a:bodyPr>
          <a:lstStyle/>
          <a:p>
            <a:pPr marL="15240" marR="6350" algn="ctr">
              <a:spcBef>
                <a:spcPts val="120"/>
              </a:spcBef>
            </a:pPr>
            <a:r>
              <a:rPr lang="ru-RU" b="1" dirty="0">
                <a:solidFill>
                  <a:schemeClr val="bg1"/>
                </a:solidFill>
                <a:latin typeface="Montserrat" panose="00000500000000000000" pitchFamily="2" charset="-52"/>
              </a:rPr>
              <a:t>Выручка</a:t>
            </a:r>
            <a:r>
              <a:rPr lang="en-US" sz="2000" b="1" dirty="0">
                <a:solidFill>
                  <a:schemeClr val="bg1"/>
                </a:solidFill>
                <a:latin typeface="Montserrat" panose="00000500000000000000" pitchFamily="2" charset="-52"/>
              </a:rPr>
              <a:t> </a:t>
            </a:r>
            <a:r>
              <a:rPr lang="en-US" sz="1600" i="1" dirty="0">
                <a:solidFill>
                  <a:schemeClr val="bg1"/>
                </a:solidFill>
                <a:latin typeface="Montserrat" panose="00000500000000000000" pitchFamily="2" charset="-52"/>
              </a:rPr>
              <a:t>(</a:t>
            </a:r>
            <a:r>
              <a:rPr lang="ru-RU" sz="1600" i="1" dirty="0">
                <a:solidFill>
                  <a:schemeClr val="bg1"/>
                </a:solidFill>
                <a:latin typeface="Montserrat" panose="00000500000000000000" pitchFamily="2" charset="-52"/>
              </a:rPr>
              <a:t>тыс. доллар</a:t>
            </a:r>
            <a:r>
              <a:rPr lang="en-US" sz="1600" i="1" dirty="0">
                <a:solidFill>
                  <a:schemeClr val="bg1"/>
                </a:solidFill>
                <a:latin typeface="Montserrat" panose="00000500000000000000" pitchFamily="2" charset="-52"/>
              </a:rPr>
              <a:t>)</a:t>
            </a:r>
            <a:endParaRPr lang="en-US" sz="1600" i="1" dirty="0">
              <a:solidFill>
                <a:schemeClr val="bg1"/>
              </a:solidFill>
              <a:latin typeface="Montserrat" panose="00000500000000000000" pitchFamily="2" charset="-52"/>
            </a:endParaRPr>
          </a:p>
        </p:txBody>
      </p:sp>
      <p:sp>
        <p:nvSpPr>
          <p:cNvPr id="20" name="object 8"/>
          <p:cNvSpPr txBox="1"/>
          <p:nvPr/>
        </p:nvSpPr>
        <p:spPr>
          <a:xfrm>
            <a:off x="6422661" y="4376655"/>
            <a:ext cx="4525838" cy="323163"/>
          </a:xfrm>
          <a:prstGeom prst="rect">
            <a:avLst/>
          </a:prstGeom>
        </p:spPr>
        <p:txBody>
          <a:bodyPr vert="horz" wrap="square" lIns="0" tIns="15238" rIns="0" bIns="0" rtlCol="0">
            <a:spAutoFit/>
          </a:bodyPr>
          <a:lstStyle/>
          <a:p>
            <a:pPr marL="15240" marR="6350" algn="ctr">
              <a:spcBef>
                <a:spcPts val="120"/>
              </a:spcBef>
            </a:pPr>
            <a:r>
              <a:rPr lang="ru-RU" b="1" dirty="0">
                <a:solidFill>
                  <a:schemeClr val="bg1"/>
                </a:solidFill>
                <a:latin typeface="Montserrat" panose="00000500000000000000" pitchFamily="2" charset="-52"/>
              </a:rPr>
              <a:t>Стоимость </a:t>
            </a:r>
            <a:r>
              <a:rPr lang="en-US" sz="2000" b="1" dirty="0">
                <a:solidFill>
                  <a:schemeClr val="bg1"/>
                </a:solidFill>
                <a:latin typeface="Montserrat" panose="00000500000000000000" pitchFamily="2" charset="-52"/>
              </a:rPr>
              <a:t> </a:t>
            </a:r>
            <a:r>
              <a:rPr lang="en-US" sz="1600" i="1" dirty="0">
                <a:solidFill>
                  <a:schemeClr val="bg1"/>
                </a:solidFill>
                <a:latin typeface="Montserrat" panose="00000500000000000000" pitchFamily="2" charset="-52"/>
              </a:rPr>
              <a:t>(</a:t>
            </a:r>
            <a:r>
              <a:rPr lang="ru-RU" sz="1600" i="1" dirty="0">
                <a:solidFill>
                  <a:schemeClr val="bg1"/>
                </a:solidFill>
                <a:latin typeface="Montserrat" panose="00000500000000000000" pitchFamily="2" charset="-52"/>
              </a:rPr>
              <a:t>тыс. доллар</a:t>
            </a:r>
            <a:r>
              <a:rPr lang="en-US" sz="1600" i="1" dirty="0">
                <a:solidFill>
                  <a:schemeClr val="bg1"/>
                </a:solidFill>
                <a:latin typeface="Montserrat" panose="00000500000000000000" pitchFamily="2" charset="-52"/>
              </a:rPr>
              <a:t>)</a:t>
            </a:r>
            <a:endParaRPr lang="en-US" sz="1600" i="1" dirty="0">
              <a:solidFill>
                <a:schemeClr val="bg1"/>
              </a:solidFill>
              <a:latin typeface="Montserrat" panose="00000500000000000000" pitchFamily="2" charset="-52"/>
            </a:endParaRPr>
          </a:p>
        </p:txBody>
      </p:sp>
      <p:sp>
        <p:nvSpPr>
          <p:cNvPr id="22" name="object 8"/>
          <p:cNvSpPr txBox="1"/>
          <p:nvPr/>
        </p:nvSpPr>
        <p:spPr>
          <a:xfrm>
            <a:off x="9691212" y="7663362"/>
            <a:ext cx="3374710" cy="292386"/>
          </a:xfrm>
          <a:prstGeom prst="rect">
            <a:avLst/>
          </a:prstGeom>
        </p:spPr>
        <p:txBody>
          <a:bodyPr vert="horz" wrap="square" lIns="0" tIns="15238" rIns="0" bIns="0" rtlCol="0">
            <a:spAutoFit/>
          </a:bodyPr>
          <a:lstStyle/>
          <a:p>
            <a:pPr marL="15240" marR="6350">
              <a:spcBef>
                <a:spcPts val="120"/>
              </a:spcBef>
            </a:pPr>
            <a:r>
              <a:rPr lang="ru-RU" spc="-13" dirty="0">
                <a:solidFill>
                  <a:schemeClr val="bg1"/>
                </a:solidFill>
                <a:latin typeface="Montserrat" panose="00000500000000000000" pitchFamily="2" charset="-52"/>
                <a:cs typeface="Arial MT"/>
              </a:rPr>
              <a:t>ИТОГО</a:t>
            </a:r>
            <a:r>
              <a:rPr lang="en-US" spc="-13" dirty="0">
                <a:solidFill>
                  <a:schemeClr val="bg1"/>
                </a:solidFill>
                <a:latin typeface="Montserrat" panose="00000500000000000000" pitchFamily="2" charset="-52"/>
                <a:cs typeface="Arial MT"/>
              </a:rPr>
              <a:t> OPEX: </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 0,84</a:t>
            </a:r>
            <a:r>
              <a:rPr lang="en-US" b="1" spc="-13" dirty="0">
                <a:solidFill>
                  <a:schemeClr val="bg1"/>
                </a:solidFill>
                <a:latin typeface="Montserrat" panose="00000500000000000000" pitchFamily="2" charset="-52"/>
                <a:cs typeface="Arial MT"/>
              </a:rPr>
              <a:t> </a:t>
            </a:r>
            <a:r>
              <a:rPr lang="ru-RU" b="1" spc="-13" dirty="0">
                <a:solidFill>
                  <a:schemeClr val="bg1"/>
                </a:solidFill>
                <a:latin typeface="Montserrat" panose="00000500000000000000" pitchFamily="2" charset="-52"/>
                <a:cs typeface="Arial MT"/>
              </a:rPr>
              <a:t>млн.</a:t>
            </a:r>
            <a:endParaRPr lang="en-US" i="1" spc="-13" dirty="0">
              <a:solidFill>
                <a:schemeClr val="bg1"/>
              </a:solidFill>
              <a:latin typeface="Montserrat" panose="00000500000000000000" pitchFamily="2" charset="-52"/>
              <a:cs typeface="Arial MT"/>
            </a:endParaRPr>
          </a:p>
        </p:txBody>
      </p:sp>
      <p:sp>
        <p:nvSpPr>
          <p:cNvPr id="23" name="TextBox 22"/>
          <p:cNvSpPr txBox="1"/>
          <p:nvPr/>
        </p:nvSpPr>
        <p:spPr>
          <a:xfrm>
            <a:off x="401934" y="6967232"/>
            <a:ext cx="5710194" cy="400110"/>
          </a:xfrm>
          <a:prstGeom prst="rect">
            <a:avLst/>
          </a:prstGeom>
          <a:noFill/>
        </p:spPr>
        <p:txBody>
          <a:bodyPr wrap="square">
            <a:spAutoFit/>
          </a:bodyPr>
          <a:lstStyle/>
          <a:p>
            <a:r>
              <a:rPr lang="ru-RU" sz="1800" dirty="0">
                <a:solidFill>
                  <a:schemeClr val="bg1"/>
                </a:solidFill>
                <a:latin typeface="Montserrat" panose="00000500000000000000" pitchFamily="2" charset="-52"/>
              </a:rPr>
              <a:t>(</a:t>
            </a:r>
            <a:r>
              <a:rPr lang="pl-PL" sz="1800" dirty="0">
                <a:solidFill>
                  <a:schemeClr val="bg1"/>
                </a:solidFill>
                <a:latin typeface="Montserrat" panose="00000500000000000000" pitchFamily="2" charset="-52"/>
              </a:rPr>
              <a:t>$</a:t>
            </a:r>
            <a:r>
              <a:rPr lang="ru-RU" sz="1800" dirty="0">
                <a:solidFill>
                  <a:schemeClr val="bg1"/>
                </a:solidFill>
                <a:latin typeface="Montserrat" panose="00000500000000000000" pitchFamily="2" charset="-52"/>
              </a:rPr>
              <a:t>1,2</a:t>
            </a:r>
            <a:r>
              <a:rPr lang="pl-PL" sz="1800" dirty="0">
                <a:solidFill>
                  <a:schemeClr val="bg1"/>
                </a:solidFill>
                <a:latin typeface="Montserrat" panose="00000500000000000000" pitchFamily="2" charset="-52"/>
              </a:rPr>
              <a:t> </a:t>
            </a:r>
            <a:r>
              <a:rPr lang="ru-RU" sz="1800" dirty="0">
                <a:solidFill>
                  <a:schemeClr val="bg1"/>
                </a:solidFill>
                <a:latin typeface="Montserrat" panose="00000500000000000000" pitchFamily="2" charset="-52"/>
              </a:rPr>
              <a:t>млн.</a:t>
            </a:r>
            <a:r>
              <a:rPr lang="pl-PL" sz="1800" dirty="0">
                <a:solidFill>
                  <a:schemeClr val="bg1"/>
                </a:solidFill>
                <a:latin typeface="Montserrat" panose="00000500000000000000" pitchFamily="2" charset="-52"/>
              </a:rPr>
              <a:t> - $</a:t>
            </a:r>
            <a:r>
              <a:rPr lang="ru-RU" sz="1800" dirty="0">
                <a:solidFill>
                  <a:schemeClr val="bg1"/>
                </a:solidFill>
                <a:latin typeface="Montserrat" panose="00000500000000000000" pitchFamily="2" charset="-52"/>
              </a:rPr>
              <a:t>0,84</a:t>
            </a:r>
            <a:r>
              <a:rPr lang="pl-PL" sz="1800" dirty="0">
                <a:solidFill>
                  <a:schemeClr val="bg1"/>
                </a:solidFill>
                <a:latin typeface="Montserrat" panose="00000500000000000000" pitchFamily="2" charset="-52"/>
              </a:rPr>
              <a:t> </a:t>
            </a:r>
            <a:r>
              <a:rPr lang="ru-RU" sz="1800" dirty="0">
                <a:solidFill>
                  <a:schemeClr val="bg1"/>
                </a:solidFill>
                <a:latin typeface="Montserrat" panose="00000500000000000000" pitchFamily="2" charset="-52"/>
              </a:rPr>
              <a:t>млн.)/</a:t>
            </a:r>
            <a:r>
              <a:rPr lang="pl-PL" sz="1800" dirty="0">
                <a:solidFill>
                  <a:schemeClr val="bg1"/>
                </a:solidFill>
                <a:latin typeface="Montserrat" panose="00000500000000000000" pitchFamily="2" charset="-52"/>
              </a:rPr>
              <a:t>$</a:t>
            </a:r>
            <a:r>
              <a:rPr lang="ru-RU" sz="1800"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0</a:t>
            </a:r>
            <a:r>
              <a:rPr lang="ru-RU" sz="1800" dirty="0">
                <a:solidFill>
                  <a:schemeClr val="bg1"/>
                </a:solidFill>
                <a:latin typeface="Montserrat" panose="00000500000000000000" pitchFamily="2" charset="-52"/>
              </a:rPr>
              <a:t>,</a:t>
            </a:r>
            <a:r>
              <a:rPr lang="en-US" sz="1800" dirty="0">
                <a:solidFill>
                  <a:schemeClr val="bg1"/>
                </a:solidFill>
                <a:latin typeface="Montserrat" panose="00000500000000000000" pitchFamily="2" charset="-52"/>
              </a:rPr>
              <a:t>84</a:t>
            </a:r>
            <a:r>
              <a:rPr lang="ru-RU" sz="1800" dirty="0">
                <a:solidFill>
                  <a:schemeClr val="bg1"/>
                </a:solidFill>
                <a:latin typeface="Montserrat" panose="00000500000000000000" pitchFamily="2" charset="-52"/>
              </a:rPr>
              <a:t> млн.</a:t>
            </a:r>
            <a:r>
              <a:rPr lang="pl-PL" sz="1800" dirty="0">
                <a:solidFill>
                  <a:schemeClr val="bg1"/>
                </a:solidFill>
                <a:latin typeface="Montserrat" panose="00000500000000000000" pitchFamily="2" charset="-52"/>
              </a:rPr>
              <a:t> </a:t>
            </a:r>
            <a:r>
              <a:rPr lang="en-US" sz="1800" dirty="0">
                <a:solidFill>
                  <a:schemeClr val="bg1"/>
                </a:solidFill>
                <a:latin typeface="Montserrat" panose="00000500000000000000" pitchFamily="2" charset="-52"/>
              </a:rPr>
              <a:t>= </a:t>
            </a:r>
            <a:r>
              <a:rPr lang="en-US" sz="2000" b="1" dirty="0">
                <a:solidFill>
                  <a:schemeClr val="bg1"/>
                </a:solidFill>
                <a:latin typeface="Montserrat" panose="00000500000000000000" pitchFamily="2" charset="-52"/>
              </a:rPr>
              <a:t>39</a:t>
            </a:r>
            <a:r>
              <a:rPr lang="ru-RU" sz="2000" b="1" dirty="0">
                <a:solidFill>
                  <a:schemeClr val="bg1"/>
                </a:solidFill>
                <a:latin typeface="Montserrat" panose="00000500000000000000" pitchFamily="2" charset="-52"/>
              </a:rPr>
              <a:t>,</a:t>
            </a:r>
            <a:r>
              <a:rPr lang="en-US" sz="2000" b="1" dirty="0">
                <a:solidFill>
                  <a:schemeClr val="bg1"/>
                </a:solidFill>
                <a:latin typeface="Montserrat" panose="00000500000000000000" pitchFamily="2" charset="-52"/>
              </a:rPr>
              <a:t>7</a:t>
            </a:r>
            <a:r>
              <a:rPr lang="ru-RU" sz="2000" b="1" dirty="0">
                <a:solidFill>
                  <a:schemeClr val="bg1"/>
                </a:solidFill>
                <a:latin typeface="Montserrat" panose="00000500000000000000" pitchFamily="2" charset="-52"/>
              </a:rPr>
              <a:t> %</a:t>
            </a:r>
            <a:endParaRPr lang="ru-RU" dirty="0"/>
          </a:p>
        </p:txBody>
      </p:sp>
      <p:sp>
        <p:nvSpPr>
          <p:cNvPr id="28"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4" name="object 8"/>
          <p:cNvSpPr txBox="1"/>
          <p:nvPr/>
        </p:nvSpPr>
        <p:spPr>
          <a:xfrm>
            <a:off x="2810516" y="266902"/>
            <a:ext cx="11496088" cy="323163"/>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Вертикально интегрированное предприятие по садоводству и холодовой цепи </a:t>
            </a:r>
            <a:endParaRPr lang="ru-RU" sz="20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p:nvPr/>
        </p:nvGraphicFramePr>
        <p:xfrm>
          <a:off x="389914" y="4895754"/>
          <a:ext cx="9344942" cy="3183247"/>
        </p:xfrm>
        <a:graphic>
          <a:graphicData uri="http://schemas.openxmlformats.org/drawingml/2006/chart">
            <c:chart xmlns:c="http://schemas.openxmlformats.org/drawingml/2006/chart" xmlns:r="http://schemas.openxmlformats.org/officeDocument/2006/relationships" r:id="rId1"/>
          </a:graphicData>
        </a:graphic>
      </p:graphicFrame>
      <p:sp>
        <p:nvSpPr>
          <p:cNvPr id="11" name="object 8"/>
          <p:cNvSpPr txBox="1"/>
          <p:nvPr/>
        </p:nvSpPr>
        <p:spPr>
          <a:xfrm>
            <a:off x="3424969" y="870762"/>
            <a:ext cx="3003249" cy="301619"/>
          </a:xfrm>
          <a:prstGeom prst="rect">
            <a:avLst/>
          </a:prstGeom>
        </p:spPr>
        <p:txBody>
          <a:bodyPr vert="horz" wrap="square" lIns="0" tIns="15238" rIns="0" bIns="0" rtlCol="0">
            <a:spAutoFit/>
          </a:bodyPr>
          <a:lstStyle/>
          <a:p>
            <a:pPr marL="15240" marR="6350" algn="ctr">
              <a:spcBef>
                <a:spcPts val="120"/>
              </a:spcBef>
            </a:pPr>
            <a:r>
              <a:rPr lang="ru-RU" sz="1860" b="1" dirty="0">
                <a:solidFill>
                  <a:schemeClr val="bg1"/>
                </a:solidFill>
                <a:latin typeface="Montserrat" panose="00000500000000000000" pitchFamily="2" charset="-52"/>
              </a:rPr>
              <a:t>Выручка</a:t>
            </a:r>
            <a:r>
              <a:rPr lang="en-US" sz="1860" b="1" dirty="0">
                <a:solidFill>
                  <a:schemeClr val="bg1"/>
                </a:solidFill>
                <a:latin typeface="Montserrat" panose="00000500000000000000" pitchFamily="2" charset="-52"/>
              </a:rPr>
              <a:t> </a:t>
            </a: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млн. доллар</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sp>
        <p:nvSpPr>
          <p:cNvPr id="14" name="object 8"/>
          <p:cNvSpPr txBox="1"/>
          <p:nvPr/>
        </p:nvSpPr>
        <p:spPr>
          <a:xfrm>
            <a:off x="2559335" y="4510678"/>
            <a:ext cx="4734518" cy="301940"/>
          </a:xfrm>
          <a:prstGeom prst="rect">
            <a:avLst/>
          </a:prstGeom>
        </p:spPr>
        <p:txBody>
          <a:bodyPr vert="horz" wrap="square" lIns="0" tIns="15238" rIns="0" bIns="0" rtlCol="0">
            <a:spAutoFit/>
          </a:bodyPr>
          <a:lstStyle/>
          <a:p>
            <a:pPr algn="ctr" rtl="0">
              <a:defRPr sz="1860" b="0" i="0" u="none" strike="noStrike" kern="1200" spc="0" baseline="0">
                <a:solidFill>
                  <a:srgbClr val="08261F"/>
                </a:solidFill>
                <a:latin typeface="+mn-lt"/>
                <a:ea typeface="+mn-ea"/>
                <a:cs typeface="+mn-cs"/>
              </a:defRPr>
            </a:pPr>
            <a:r>
              <a:rPr lang="ru-RU" b="1" dirty="0">
                <a:solidFill>
                  <a:schemeClr val="bg1"/>
                </a:solidFill>
                <a:latin typeface="Montserrat" panose="00000500000000000000" pitchFamily="2" charset="-52"/>
              </a:rPr>
              <a:t>Операционные расходы</a:t>
            </a:r>
            <a:r>
              <a:rPr lang="en-US" b="1" i="0" u="none" strike="noStrike" baseline="0" dirty="0">
                <a:solidFill>
                  <a:schemeClr val="bg1"/>
                </a:solidFill>
                <a:effectLst/>
                <a:latin typeface="Montserrat" panose="00000500000000000000" pitchFamily="2" charset="-52"/>
              </a:rPr>
              <a:t> </a:t>
            </a: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млн. доллар</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cxnSp>
        <p:nvCxnSpPr>
          <p:cNvPr id="12" name="Прямая соединительная линия 11"/>
          <p:cNvCxnSpPr/>
          <p:nvPr/>
        </p:nvCxnSpPr>
        <p:spPr>
          <a:xfrm flipV="1">
            <a:off x="472611" y="4412676"/>
            <a:ext cx="9068608" cy="6326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graphicFrame>
        <p:nvGraphicFramePr>
          <p:cNvPr id="17" name="Диаграмма 16"/>
          <p:cNvGraphicFramePr/>
          <p:nvPr/>
        </p:nvGraphicFramePr>
        <p:xfrm>
          <a:off x="-340" y="993854"/>
          <a:ext cx="9616523" cy="3343345"/>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9907792" y="1172381"/>
            <a:ext cx="4442909" cy="3323987"/>
          </a:xfrm>
          <a:prstGeom prst="rect">
            <a:avLst/>
          </a:prstGeom>
          <a:noFill/>
        </p:spPr>
        <p:txBody>
          <a:bodyPr wrap="square" rtlCol="0">
            <a:spAutoFit/>
          </a:bodyPr>
          <a:lstStyle/>
          <a:p>
            <a:pPr algn="just">
              <a:lnSpc>
                <a:spcPts val="1800"/>
              </a:lnSpc>
              <a:spcBef>
                <a:spcPts val="600"/>
              </a:spcBef>
              <a:spcAft>
                <a:spcPts val="600"/>
              </a:spcAft>
            </a:pPr>
            <a:r>
              <a:rPr lang="ru-RU" sz="1600" dirty="0">
                <a:solidFill>
                  <a:schemeClr val="bg1"/>
                </a:solidFill>
                <a:latin typeface="Montserrat" panose="00000500000000000000" pitchFamily="2" charset="-52"/>
              </a:rPr>
              <a:t>Выручка проекта складывается от продаж винограда и яблок в экспортной упаковке а также услуг по холодильному хранению плодоовощной продукции.</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Общая выручка в год при полной мощности прогнозируется 1,2 млн. долларов США.</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При этом освоение мощности проекта принято консервативно с учетом его достижения к 6 году деятельности</a:t>
            </a:r>
            <a:endParaRPr lang="ru-RU" sz="1600" dirty="0">
              <a:solidFill>
                <a:schemeClr val="bg1"/>
              </a:solidFill>
              <a:latin typeface="Montserrat" panose="00000500000000000000" pitchFamily="2" charset="-52"/>
            </a:endParaRPr>
          </a:p>
        </p:txBody>
      </p:sp>
      <p:sp>
        <p:nvSpPr>
          <p:cNvPr id="40" name="TextBox 39"/>
          <p:cNvSpPr txBox="1"/>
          <p:nvPr/>
        </p:nvSpPr>
        <p:spPr>
          <a:xfrm>
            <a:off x="9907792" y="4811715"/>
            <a:ext cx="4442909" cy="3170099"/>
          </a:xfrm>
          <a:prstGeom prst="rect">
            <a:avLst/>
          </a:prstGeom>
          <a:noFill/>
        </p:spPr>
        <p:txBody>
          <a:bodyPr wrap="square" rtlCol="0">
            <a:spAutoFit/>
          </a:bodyPr>
          <a:lstStyle/>
          <a:p>
            <a:pPr algn="just">
              <a:lnSpc>
                <a:spcPts val="1800"/>
              </a:lnSpc>
              <a:spcBef>
                <a:spcPts val="600"/>
              </a:spcBef>
              <a:spcAft>
                <a:spcPts val="600"/>
              </a:spcAft>
            </a:pP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Основную долю операционных затрат проекта составляет сырье и энергетические затраты, а также оплата труда.</a:t>
            </a: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ru-RU" sz="1600" dirty="0">
                <a:solidFill>
                  <a:schemeClr val="bg1"/>
                </a:solidFill>
                <a:latin typeface="Montserrat" panose="00000500000000000000" pitchFamily="2" charset="-52"/>
              </a:rPr>
              <a:t>Все операционные расходы будут производиться исходя их анализа рынка на конкурсной основе и  сэкономленные суммы могут быть направлены инвесторам и на премии по поощрению работников и компаний аутсорсинга</a:t>
            </a:r>
            <a:endParaRPr lang="ru-RU" sz="1600" dirty="0">
              <a:solidFill>
                <a:schemeClr val="bg1"/>
              </a:solidFill>
              <a:latin typeface="Montserrat" panose="00000500000000000000" pitchFamily="2" charset="-52"/>
            </a:endParaRPr>
          </a:p>
        </p:txBody>
      </p:sp>
      <p:sp>
        <p:nvSpPr>
          <p:cNvPr id="41" name="object 7"/>
          <p:cNvSpPr/>
          <p:nvPr/>
        </p:nvSpPr>
        <p:spPr>
          <a:xfrm>
            <a:off x="9765265" y="927231"/>
            <a:ext cx="4734518" cy="6970889"/>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5" name="object 8"/>
          <p:cNvSpPr txBox="1"/>
          <p:nvPr/>
        </p:nvSpPr>
        <p:spPr>
          <a:xfrm>
            <a:off x="2955011" y="229832"/>
            <a:ext cx="11272064" cy="323163"/>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Вертикально интегрированное предприятие по садоводству и холодовой цепи </a:t>
            </a:r>
            <a:endParaRPr lang="ru-RU" sz="20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txBox="1"/>
          <p:nvPr/>
        </p:nvSpPr>
        <p:spPr>
          <a:xfrm>
            <a:off x="5142805" y="891638"/>
            <a:ext cx="5753188" cy="569385"/>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Финансовые показатели проекта</a:t>
            </a:r>
            <a:br>
              <a:rPr lang="en-US" sz="2000" b="1" i="1" dirty="0">
                <a:solidFill>
                  <a:schemeClr val="bg1"/>
                </a:solidFill>
                <a:latin typeface="Montserrat" panose="00000500000000000000" pitchFamily="2" charset="-52"/>
                <a:ea typeface="Unbounded Bold" pitchFamily="34" charset="-122"/>
              </a:rPr>
            </a:br>
            <a:r>
              <a:rPr lang="en-US" sz="1600" i="1" dirty="0">
                <a:solidFill>
                  <a:schemeClr val="bg1"/>
                </a:solidFill>
                <a:latin typeface="Montserrat" panose="00000500000000000000" pitchFamily="2" charset="-52"/>
                <a:ea typeface="Unbounded Bold" pitchFamily="34" charset="-122"/>
              </a:rPr>
              <a:t>(</a:t>
            </a:r>
            <a:r>
              <a:rPr lang="ru-RU" sz="1600" i="1" dirty="0">
                <a:solidFill>
                  <a:schemeClr val="bg1"/>
                </a:solidFill>
                <a:latin typeface="Montserrat" panose="00000500000000000000" pitchFamily="2" charset="-52"/>
                <a:ea typeface="Unbounded Bold" pitchFamily="34" charset="-122"/>
              </a:rPr>
              <a:t>10 летний период</a:t>
            </a:r>
            <a:r>
              <a:rPr lang="en-US" sz="1600" i="1" dirty="0">
                <a:solidFill>
                  <a:schemeClr val="bg1"/>
                </a:solidFill>
                <a:latin typeface="Montserrat" panose="00000500000000000000" pitchFamily="2" charset="-52"/>
                <a:ea typeface="Unbounded Bold" pitchFamily="34" charset="-122"/>
              </a:rPr>
              <a:t>)</a:t>
            </a:r>
            <a:endParaRPr lang="en-US" sz="1600" i="1" dirty="0">
              <a:solidFill>
                <a:schemeClr val="bg1"/>
              </a:solidFill>
              <a:latin typeface="Montserrat" panose="00000500000000000000" pitchFamily="2" charset="-52"/>
              <a:ea typeface="Unbounded Bold" pitchFamily="34" charset="-122"/>
            </a:endParaRPr>
          </a:p>
        </p:txBody>
      </p:sp>
      <p:sp>
        <p:nvSpPr>
          <p:cNvPr id="15" name="Прямоугольник 14"/>
          <p:cNvSpPr/>
          <p:nvPr/>
        </p:nvSpPr>
        <p:spPr>
          <a:xfrm>
            <a:off x="1355464" y="7150312"/>
            <a:ext cx="11736592" cy="72123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latin typeface="Montserrat" panose="00000500000000000000" pitchFamily="2" charset="-52"/>
            </a:endParaRPr>
          </a:p>
        </p:txBody>
      </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76" y="84420"/>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641" y="135291"/>
            <a:ext cx="1845875" cy="608053"/>
          </a:xfrm>
          <a:prstGeom prst="rect">
            <a:avLst/>
          </a:prstGeom>
        </p:spPr>
      </p:pic>
      <p:graphicFrame>
        <p:nvGraphicFramePr>
          <p:cNvPr id="18" name="Диаграмма 17"/>
          <p:cNvGraphicFramePr/>
          <p:nvPr/>
        </p:nvGraphicFramePr>
        <p:xfrm>
          <a:off x="1119445" y="2058526"/>
          <a:ext cx="8046720" cy="4845471"/>
        </p:xfrm>
        <a:graphic>
          <a:graphicData uri="http://schemas.openxmlformats.org/drawingml/2006/chart">
            <c:chart xmlns:c="http://schemas.openxmlformats.org/drawingml/2006/chart" xmlns:r="http://schemas.openxmlformats.org/officeDocument/2006/relationships" r:id="rId1"/>
          </a:graphicData>
        </a:graphic>
      </p:graphicFrame>
      <p:sp>
        <p:nvSpPr>
          <p:cNvPr id="21" name="Text 12"/>
          <p:cNvSpPr/>
          <p:nvPr/>
        </p:nvSpPr>
        <p:spPr>
          <a:xfrm>
            <a:off x="1993958" y="7213088"/>
            <a:ext cx="10872188" cy="721236"/>
          </a:xfrm>
          <a:prstGeom prst="rect">
            <a:avLst/>
          </a:prstGeom>
          <a:noFill/>
        </p:spPr>
        <p:txBody>
          <a:bodyPr wrap="square" lIns="0" tIns="0" rIns="0" bIns="0" rtlCol="0" anchor="t"/>
          <a:lstStyle/>
          <a:p>
            <a:pPr marL="0" indent="0" algn="ctr">
              <a:lnSpc>
                <a:spcPct val="120000"/>
              </a:lnSpc>
              <a:buNone/>
            </a:pPr>
            <a:r>
              <a:rPr lang="ru-RU" sz="1400" b="1" spc="-13" dirty="0">
                <a:solidFill>
                  <a:schemeClr val="bg1"/>
                </a:solidFill>
                <a:latin typeface="Montserrat" panose="00000500000000000000" pitchFamily="2" charset="-52"/>
              </a:rPr>
              <a:t>Проект демонстрирует высокую рентабельность и рыночный спрос, что позиционирует его как  привлекательную инвестиционную возможность.</a:t>
            </a:r>
            <a:endParaRPr lang="en-US" sz="1400" b="1" dirty="0">
              <a:solidFill>
                <a:schemeClr val="bg1"/>
              </a:solidFill>
              <a:latin typeface="Montserrat" panose="00000500000000000000" pitchFamily="2" charset="-52"/>
            </a:endParaRPr>
          </a:p>
        </p:txBody>
      </p:sp>
      <p:sp>
        <p:nvSpPr>
          <p:cNvPr id="22" name="TextBox 21"/>
          <p:cNvSpPr txBox="1"/>
          <p:nvPr/>
        </p:nvSpPr>
        <p:spPr>
          <a:xfrm>
            <a:off x="10564586" y="2269299"/>
            <a:ext cx="2773516" cy="369332"/>
          </a:xfrm>
          <a:prstGeom prst="rect">
            <a:avLst/>
          </a:prstGeom>
          <a:noFill/>
        </p:spPr>
        <p:txBody>
          <a:bodyPr wrap="none" rtlCol="0">
            <a:spAutoFit/>
          </a:bodyPr>
          <a:lstStyle/>
          <a:p>
            <a:r>
              <a:rPr lang="ru-RU" b="1" dirty="0">
                <a:solidFill>
                  <a:schemeClr val="bg1"/>
                </a:solidFill>
                <a:latin typeface="Montserrat" panose="00000500000000000000" pitchFamily="2" charset="-52"/>
              </a:rPr>
              <a:t>Стоимость</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 </a:t>
            </a:r>
            <a:r>
              <a:rPr lang="en-US" b="1" dirty="0">
                <a:solidFill>
                  <a:schemeClr val="bg1"/>
                </a:solidFill>
                <a:latin typeface="Montserrat" panose="00000500000000000000" pitchFamily="2" charset="-52"/>
              </a:rPr>
              <a:t>5</a:t>
            </a:r>
            <a:r>
              <a:rPr lang="en-US" b="1" dirty="0">
                <a:solidFill>
                  <a:schemeClr val="bg1"/>
                </a:solidFill>
                <a:latin typeface="Montserrat" panose="00000500000000000000" pitchFamily="2" charset="-52"/>
              </a:rPr>
              <a:t>,5</a:t>
            </a:r>
            <a:r>
              <a:rPr lang="en-US" dirty="0">
                <a:solidFill>
                  <a:schemeClr val="bg1"/>
                </a:solidFill>
                <a:latin typeface="Montserrat" panose="00000500000000000000" pitchFamily="2" charset="-52"/>
              </a:rPr>
              <a:t> </a:t>
            </a:r>
            <a:r>
              <a:rPr lang="ru-RU" dirty="0">
                <a:solidFill>
                  <a:schemeClr val="bg1"/>
                </a:solidFill>
                <a:latin typeface="Montserrat" panose="00000500000000000000" pitchFamily="2" charset="-52"/>
              </a:rPr>
              <a:t>млн.</a:t>
            </a:r>
            <a:endParaRPr lang="ru-RU" dirty="0">
              <a:solidFill>
                <a:schemeClr val="bg1"/>
              </a:solidFill>
              <a:latin typeface="Montserrat" panose="00000500000000000000" pitchFamily="2" charset="-52"/>
            </a:endParaRPr>
          </a:p>
        </p:txBody>
      </p:sp>
      <p:sp>
        <p:nvSpPr>
          <p:cNvPr id="23" name="TextBox 22"/>
          <p:cNvSpPr txBox="1"/>
          <p:nvPr/>
        </p:nvSpPr>
        <p:spPr>
          <a:xfrm>
            <a:off x="10564586" y="3017569"/>
            <a:ext cx="3166251" cy="369332"/>
          </a:xfrm>
          <a:prstGeom prst="rect">
            <a:avLst/>
          </a:prstGeom>
          <a:noFill/>
        </p:spPr>
        <p:txBody>
          <a:bodyPr wrap="none" rtlCol="0">
            <a:spAutoFit/>
          </a:bodyPr>
          <a:lstStyle/>
          <a:p>
            <a:pPr>
              <a:spcBef>
                <a:spcPts val="200"/>
              </a:spcBef>
              <a:spcAft>
                <a:spcPts val="200"/>
              </a:spcAft>
            </a:pPr>
            <a:r>
              <a:rPr lang="ru-RU" b="1" dirty="0">
                <a:solidFill>
                  <a:schemeClr val="bg1"/>
                </a:solidFill>
                <a:latin typeface="Montserrat" panose="00000500000000000000" pitchFamily="2" charset="-52"/>
              </a:rPr>
              <a:t>Выручка</a:t>
            </a:r>
            <a:r>
              <a:rPr lang="en-US" b="1" dirty="0">
                <a:solidFill>
                  <a:schemeClr val="bg1"/>
                </a:solidFill>
                <a:latin typeface="Montserrat" panose="00000500000000000000" pitchFamily="2" charset="-52"/>
              </a:rPr>
              <a:t>:</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 </a:t>
            </a:r>
            <a:r>
              <a:rPr lang="en-US" b="1" dirty="0">
                <a:solidFill>
                  <a:schemeClr val="bg1"/>
                </a:solidFill>
                <a:latin typeface="Montserrat" panose="00000500000000000000" pitchFamily="2" charset="-52"/>
              </a:rPr>
              <a:t>1,</a:t>
            </a:r>
            <a:r>
              <a:rPr lang="en-US" b="1" dirty="0">
                <a:solidFill>
                  <a:schemeClr val="bg1"/>
                </a:solidFill>
                <a:latin typeface="Montserrat" panose="00000500000000000000" pitchFamily="2" charset="-52"/>
              </a:rPr>
              <a:t>2</a:t>
            </a:r>
            <a:r>
              <a:rPr lang="ru-RU" dirty="0">
                <a:solidFill>
                  <a:schemeClr val="bg1"/>
                </a:solidFill>
                <a:latin typeface="Montserrat" panose="00000500000000000000" pitchFamily="2" charset="-52"/>
              </a:rPr>
              <a:t> млн. в год</a:t>
            </a:r>
            <a:endParaRPr lang="en-US" dirty="0">
              <a:solidFill>
                <a:schemeClr val="bg1"/>
              </a:solidFill>
              <a:latin typeface="Montserrat" panose="00000500000000000000" pitchFamily="2" charset="-52"/>
            </a:endParaRPr>
          </a:p>
        </p:txBody>
      </p:sp>
      <p:sp>
        <p:nvSpPr>
          <p:cNvPr id="24" name="TextBox 23"/>
          <p:cNvSpPr txBox="1"/>
          <p:nvPr/>
        </p:nvSpPr>
        <p:spPr>
          <a:xfrm>
            <a:off x="10633244" y="5317270"/>
            <a:ext cx="1704313" cy="369332"/>
          </a:xfrm>
          <a:prstGeom prst="rect">
            <a:avLst/>
          </a:prstGeom>
          <a:noFill/>
        </p:spPr>
        <p:txBody>
          <a:bodyPr wrap="none" rtlCol="0">
            <a:spAutoFit/>
          </a:bodyPr>
          <a:lstStyle/>
          <a:p>
            <a:pPr>
              <a:spcBef>
                <a:spcPts val="200"/>
              </a:spcBef>
              <a:spcAft>
                <a:spcPts val="200"/>
              </a:spcAft>
            </a:pPr>
            <a:r>
              <a:rPr lang="en-US" b="1" dirty="0">
                <a:solidFill>
                  <a:schemeClr val="bg1"/>
                </a:solidFill>
                <a:latin typeface="Montserrat" panose="00000500000000000000" pitchFamily="2" charset="-52"/>
              </a:rPr>
              <a:t>DPP:</a:t>
            </a:r>
            <a:r>
              <a:rPr lang="en-US" dirty="0">
                <a:solidFill>
                  <a:schemeClr val="bg1"/>
                </a:solidFill>
                <a:latin typeface="Montserrat" panose="00000500000000000000" pitchFamily="2" charset="-52"/>
              </a:rPr>
              <a:t> </a:t>
            </a:r>
            <a:r>
              <a:rPr lang="en-US" b="1" dirty="0">
                <a:solidFill>
                  <a:schemeClr val="bg1"/>
                </a:solidFill>
                <a:latin typeface="Montserrat" panose="00000500000000000000" pitchFamily="2" charset="-52"/>
              </a:rPr>
              <a:t>9</a:t>
            </a:r>
            <a:r>
              <a:rPr lang="en-US" b="1" dirty="0">
                <a:solidFill>
                  <a:schemeClr val="bg1"/>
                </a:solidFill>
                <a:latin typeface="Montserrat" panose="00000500000000000000" pitchFamily="2" charset="-52"/>
              </a:rPr>
              <a:t>,</a:t>
            </a:r>
            <a:r>
              <a:rPr lang="en-US" b="1" dirty="0">
                <a:solidFill>
                  <a:schemeClr val="bg1"/>
                </a:solidFill>
                <a:latin typeface="Montserrat" panose="00000500000000000000" pitchFamily="2" charset="-52"/>
              </a:rPr>
              <a:t>7</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лет</a:t>
            </a:r>
            <a:endParaRPr lang="en-US" dirty="0">
              <a:solidFill>
                <a:schemeClr val="bg1"/>
              </a:solidFill>
              <a:latin typeface="Montserrat" panose="00000500000000000000" pitchFamily="2" charset="-52"/>
            </a:endParaRPr>
          </a:p>
        </p:txBody>
      </p:sp>
      <p:sp>
        <p:nvSpPr>
          <p:cNvPr id="25" name="TextBox 24"/>
          <p:cNvSpPr txBox="1"/>
          <p:nvPr/>
        </p:nvSpPr>
        <p:spPr>
          <a:xfrm>
            <a:off x="10604457" y="3894024"/>
            <a:ext cx="3286477" cy="369332"/>
          </a:xfrm>
          <a:prstGeom prst="rect">
            <a:avLst/>
          </a:prstGeom>
          <a:noFill/>
        </p:spPr>
        <p:txBody>
          <a:bodyPr wrap="none" rtlCol="0">
            <a:spAutoFit/>
          </a:bodyPr>
          <a:lstStyle/>
          <a:p>
            <a:pPr>
              <a:spcBef>
                <a:spcPts val="200"/>
              </a:spcBef>
              <a:spcAft>
                <a:spcPts val="200"/>
              </a:spcAft>
            </a:pPr>
            <a:r>
              <a:rPr lang="ru-RU" b="1" dirty="0">
                <a:solidFill>
                  <a:schemeClr val="bg1"/>
                </a:solidFill>
                <a:latin typeface="Montserrat" panose="00000500000000000000" pitchFamily="2" charset="-52"/>
              </a:rPr>
              <a:t>Рентабельность</a:t>
            </a:r>
            <a:r>
              <a:rPr lang="en-US" b="1" dirty="0">
                <a:solidFill>
                  <a:schemeClr val="bg1"/>
                </a:solidFill>
                <a:latin typeface="Montserrat" panose="00000500000000000000" pitchFamily="2" charset="-52"/>
              </a:rPr>
              <a:t>:</a:t>
            </a:r>
            <a:r>
              <a:rPr lang="en-US" dirty="0">
                <a:solidFill>
                  <a:schemeClr val="bg1"/>
                </a:solidFill>
                <a:latin typeface="Montserrat" panose="00000500000000000000" pitchFamily="2" charset="-52"/>
              </a:rPr>
              <a:t> ~ </a:t>
            </a:r>
            <a:r>
              <a:rPr lang="en-US" b="1" dirty="0">
                <a:solidFill>
                  <a:schemeClr val="bg1"/>
                </a:solidFill>
                <a:latin typeface="Montserrat" panose="00000500000000000000" pitchFamily="2" charset="-52"/>
              </a:rPr>
              <a:t>39,7</a:t>
            </a:r>
            <a:r>
              <a:rPr lang="en-US" dirty="0">
                <a:solidFill>
                  <a:schemeClr val="bg1"/>
                </a:solidFill>
                <a:latin typeface="Montserrat" panose="00000500000000000000" pitchFamily="2" charset="-52"/>
              </a:rPr>
              <a:t> %</a:t>
            </a:r>
            <a:endParaRPr lang="en-US" dirty="0">
              <a:solidFill>
                <a:schemeClr val="bg1"/>
              </a:solidFill>
              <a:latin typeface="Montserrat" panose="00000500000000000000" pitchFamily="2" charset="-52"/>
            </a:endParaRPr>
          </a:p>
        </p:txBody>
      </p:sp>
      <p:sp>
        <p:nvSpPr>
          <p:cNvPr id="26" name="TextBox 25"/>
          <p:cNvSpPr txBox="1"/>
          <p:nvPr/>
        </p:nvSpPr>
        <p:spPr>
          <a:xfrm>
            <a:off x="10633244" y="4665945"/>
            <a:ext cx="1457450" cy="369332"/>
          </a:xfrm>
          <a:prstGeom prst="rect">
            <a:avLst/>
          </a:prstGeom>
          <a:noFill/>
        </p:spPr>
        <p:txBody>
          <a:bodyPr wrap="none" rtlCol="0">
            <a:spAutoFit/>
          </a:bodyPr>
          <a:lstStyle/>
          <a:p>
            <a:pPr>
              <a:spcBef>
                <a:spcPts val="200"/>
              </a:spcBef>
              <a:spcAft>
                <a:spcPts val="200"/>
              </a:spcAft>
            </a:pPr>
            <a:r>
              <a:rPr lang="en-US" b="1" dirty="0">
                <a:solidFill>
                  <a:schemeClr val="bg1"/>
                </a:solidFill>
                <a:latin typeface="Montserrat" panose="00000500000000000000" pitchFamily="2" charset="-52"/>
              </a:rPr>
              <a:t>IRR:</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 </a:t>
            </a:r>
            <a:r>
              <a:rPr lang="en-US" b="1" dirty="0">
                <a:solidFill>
                  <a:schemeClr val="bg1"/>
                </a:solidFill>
                <a:latin typeface="Montserrat" panose="00000500000000000000" pitchFamily="2" charset="-52"/>
              </a:rPr>
              <a:t>9,7</a:t>
            </a:r>
            <a:r>
              <a:rPr lang="en-US" dirty="0">
                <a:solidFill>
                  <a:schemeClr val="bg1"/>
                </a:solidFill>
                <a:latin typeface="Montserrat" panose="00000500000000000000" pitchFamily="2" charset="-52"/>
              </a:rPr>
              <a:t>%</a:t>
            </a:r>
            <a:endParaRPr lang="en-US" dirty="0">
              <a:solidFill>
                <a:schemeClr val="bg1"/>
              </a:solidFill>
              <a:latin typeface="Montserrat" panose="00000500000000000000" pitchFamily="2" charset="-52"/>
            </a:endParaRPr>
          </a:p>
        </p:txBody>
      </p:sp>
      <p:sp>
        <p:nvSpPr>
          <p:cNvPr id="27" name="Прямоугольник: скругленные углы 26"/>
          <p:cNvSpPr/>
          <p:nvPr/>
        </p:nvSpPr>
        <p:spPr>
          <a:xfrm>
            <a:off x="10032161" y="2284516"/>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Прямоугольник: скругленные углы 27"/>
          <p:cNvSpPr/>
          <p:nvPr/>
        </p:nvSpPr>
        <p:spPr>
          <a:xfrm>
            <a:off x="10038028" y="4691310"/>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Прямоугольник: скругленные углы 28"/>
          <p:cNvSpPr/>
          <p:nvPr/>
        </p:nvSpPr>
        <p:spPr>
          <a:xfrm>
            <a:off x="10038028" y="3894024"/>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Прямоугольник: скругленные углы 29"/>
          <p:cNvSpPr/>
          <p:nvPr/>
        </p:nvSpPr>
        <p:spPr>
          <a:xfrm>
            <a:off x="10051529" y="5337336"/>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Прямоугольник: скругленные углы 30"/>
          <p:cNvSpPr/>
          <p:nvPr/>
        </p:nvSpPr>
        <p:spPr>
          <a:xfrm>
            <a:off x="10032161" y="3032817"/>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Рисунок 31"/>
          <p:cNvPicPr>
            <a:picLocks noChangeAspect="1"/>
          </p:cNvPicPr>
          <p:nvPr/>
        </p:nvPicPr>
        <p:blipFill>
          <a:blip r:embed="rId5"/>
          <a:stretch>
            <a:fillRect/>
          </a:stretch>
        </p:blipFill>
        <p:spPr>
          <a:xfrm>
            <a:off x="10098766" y="2269299"/>
            <a:ext cx="334790" cy="286563"/>
          </a:xfrm>
          <a:prstGeom prst="rect">
            <a:avLst/>
          </a:prstGeom>
        </p:spPr>
      </p:pic>
      <p:pic>
        <p:nvPicPr>
          <p:cNvPr id="33" name="Рисунок 32"/>
          <p:cNvPicPr>
            <a:picLocks noChangeAspect="1"/>
          </p:cNvPicPr>
          <p:nvPr/>
        </p:nvPicPr>
        <p:blipFill>
          <a:blip r:embed="rId6"/>
          <a:stretch>
            <a:fillRect/>
          </a:stretch>
        </p:blipFill>
        <p:spPr>
          <a:xfrm>
            <a:off x="10126172" y="3055994"/>
            <a:ext cx="279978" cy="279978"/>
          </a:xfrm>
          <a:prstGeom prst="rect">
            <a:avLst/>
          </a:prstGeom>
        </p:spPr>
      </p:pic>
      <p:pic>
        <p:nvPicPr>
          <p:cNvPr id="34" name="Рисунок 33"/>
          <p:cNvPicPr>
            <a:picLocks noChangeAspect="1"/>
          </p:cNvPicPr>
          <p:nvPr/>
        </p:nvPicPr>
        <p:blipFill>
          <a:blip r:embed="rId7"/>
          <a:stretch>
            <a:fillRect/>
          </a:stretch>
        </p:blipFill>
        <p:spPr>
          <a:xfrm>
            <a:off x="10197381" y="5357816"/>
            <a:ext cx="279978" cy="279978"/>
          </a:xfrm>
          <a:prstGeom prst="rect">
            <a:avLst/>
          </a:prstGeom>
        </p:spPr>
      </p:pic>
      <p:pic>
        <p:nvPicPr>
          <p:cNvPr id="35" name="Рисунок 34"/>
          <p:cNvPicPr>
            <a:picLocks noChangeAspect="1"/>
          </p:cNvPicPr>
          <p:nvPr/>
        </p:nvPicPr>
        <p:blipFill>
          <a:blip r:embed="rId8"/>
          <a:stretch>
            <a:fillRect/>
          </a:stretch>
        </p:blipFill>
        <p:spPr>
          <a:xfrm>
            <a:off x="10136457" y="3919981"/>
            <a:ext cx="279978" cy="279978"/>
          </a:xfrm>
          <a:prstGeom prst="rect">
            <a:avLst/>
          </a:prstGeom>
        </p:spPr>
      </p:pic>
      <p:pic>
        <p:nvPicPr>
          <p:cNvPr id="36" name="Рисунок 35"/>
          <p:cNvPicPr>
            <a:picLocks noChangeAspect="1"/>
          </p:cNvPicPr>
          <p:nvPr/>
        </p:nvPicPr>
        <p:blipFill>
          <a:blip r:embed="rId9"/>
          <a:stretch>
            <a:fillRect/>
          </a:stretch>
        </p:blipFill>
        <p:spPr>
          <a:xfrm>
            <a:off x="10145540" y="4714487"/>
            <a:ext cx="279978" cy="279978"/>
          </a:xfrm>
          <a:prstGeom prst="rect">
            <a:avLst/>
          </a:prstGeom>
        </p:spPr>
      </p:pic>
      <p:sp>
        <p:nvSpPr>
          <p:cNvPr id="37" name="object 8"/>
          <p:cNvSpPr txBox="1"/>
          <p:nvPr/>
        </p:nvSpPr>
        <p:spPr>
          <a:xfrm>
            <a:off x="2489242" y="1721799"/>
            <a:ext cx="4734518" cy="301940"/>
          </a:xfrm>
          <a:prstGeom prst="rect">
            <a:avLst/>
          </a:prstGeom>
        </p:spPr>
        <p:txBody>
          <a:bodyPr vert="horz" wrap="square" lIns="0" tIns="15238" rIns="0" bIns="0" rtlCol="0">
            <a:spAutoFit/>
          </a:bodyPr>
          <a:lstStyle/>
          <a:p>
            <a:pPr algn="ctr" rtl="0">
              <a:defRPr sz="1860" b="0" i="0" u="none" strike="noStrike" kern="1200" spc="0" baseline="0">
                <a:solidFill>
                  <a:srgbClr val="08261F"/>
                </a:solidFill>
                <a:latin typeface="+mn-lt"/>
                <a:ea typeface="+mn-ea"/>
                <a:cs typeface="+mn-cs"/>
              </a:defRPr>
            </a:pPr>
            <a:r>
              <a:rPr lang="ru-RU" b="1" dirty="0">
                <a:solidFill>
                  <a:schemeClr val="bg1"/>
                </a:solidFill>
                <a:latin typeface="Montserrat" panose="00000500000000000000" pitchFamily="2" charset="-52"/>
              </a:rPr>
              <a:t>Прибыльность</a:t>
            </a:r>
            <a:r>
              <a:rPr lang="en-US" b="1" i="0" u="none" strike="noStrike" baseline="0" dirty="0">
                <a:solidFill>
                  <a:schemeClr val="bg1"/>
                </a:solidFill>
                <a:effectLst/>
                <a:latin typeface="Montserrat" panose="00000500000000000000" pitchFamily="2" charset="-52"/>
              </a:rPr>
              <a:t> </a:t>
            </a:r>
            <a:r>
              <a:rPr lang="en-US" sz="1200" b="0" i="1" u="none" strike="noStrike" baseline="0" dirty="0">
                <a:solidFill>
                  <a:schemeClr val="bg1"/>
                </a:solidFill>
                <a:effectLst/>
                <a:latin typeface="Montserrat" panose="00000500000000000000" pitchFamily="2" charset="-52"/>
              </a:rPr>
              <a:t>(</a:t>
            </a:r>
            <a:r>
              <a:rPr lang="ru-RU" sz="1200" b="0" i="1" u="none" strike="noStrike" baseline="0" dirty="0">
                <a:solidFill>
                  <a:schemeClr val="bg1"/>
                </a:solidFill>
                <a:effectLst/>
                <a:latin typeface="Montserrat" panose="00000500000000000000" pitchFamily="2" charset="-52"/>
              </a:rPr>
              <a:t>млн. доллар</a:t>
            </a:r>
            <a:r>
              <a:rPr lang="en-US" sz="1200" b="0" i="1" u="none" strike="noStrike" baseline="0" dirty="0">
                <a:solidFill>
                  <a:schemeClr val="bg1"/>
                </a:solidFill>
                <a:effectLst/>
                <a:latin typeface="Montserrat" panose="00000500000000000000" pitchFamily="2" charset="-52"/>
              </a:rPr>
              <a:t>)</a:t>
            </a:r>
            <a:endParaRPr lang="ru-RU" sz="1200" dirty="0">
              <a:solidFill>
                <a:schemeClr val="bg1"/>
              </a:solidFill>
              <a:latin typeface="Montserrat" panose="00000500000000000000" pitchFamily="2" charset="-52"/>
            </a:endParaRPr>
          </a:p>
        </p:txBody>
      </p:sp>
      <p:sp>
        <p:nvSpPr>
          <p:cNvPr id="39"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38" name="object 8"/>
          <p:cNvSpPr txBox="1"/>
          <p:nvPr/>
        </p:nvSpPr>
        <p:spPr>
          <a:xfrm>
            <a:off x="2958904" y="235156"/>
            <a:ext cx="11355487" cy="323163"/>
          </a:xfrm>
          <a:prstGeom prst="rect">
            <a:avLst/>
          </a:prstGeom>
        </p:spPr>
        <p:txBody>
          <a:bodyPr vert="horz" wrap="square" lIns="0" tIns="15238" rIns="0" bIns="0" rtlCol="0">
            <a:spAutoFit/>
          </a:bodyPr>
          <a:lstStyle/>
          <a:p>
            <a:pPr marL="15240" marR="6350" algn="ctr">
              <a:spcBef>
                <a:spcPts val="120"/>
              </a:spcBef>
            </a:pPr>
            <a:r>
              <a:rPr lang="ru-RU" sz="2000" b="1" dirty="0">
                <a:solidFill>
                  <a:schemeClr val="bg1"/>
                </a:solidFill>
                <a:latin typeface="Montserrat" panose="00000500000000000000" pitchFamily="2" charset="-52"/>
                <a:ea typeface="Unbounded Bold" pitchFamily="34" charset="-122"/>
              </a:rPr>
              <a:t>Вертикально интегрированное предприятие по садоводству и холодовой цепи </a:t>
            </a:r>
            <a:endParaRPr lang="ru-RU" sz="20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1148715" y="1168400"/>
            <a:ext cx="7828915" cy="275590"/>
          </a:xfrm>
          <a:prstGeom prst="rect">
            <a:avLst/>
          </a:prstGeom>
        </p:spPr>
        <p:txBody>
          <a:bodyPr vert="horz" wrap="square" lIns="0" tIns="15238" rIns="0" bIns="0" rtlCol="0">
            <a:no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en-US" altLang="ru-RU" sz="14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World grape imports </a:t>
            </a:r>
            <a:r>
              <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(in millions of tons)</a:t>
            </a:r>
            <a:endPar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14" name="object 8"/>
          <p:cNvSpPr txBox="1"/>
          <p:nvPr/>
        </p:nvSpPr>
        <p:spPr>
          <a:xfrm>
            <a:off x="9592485" y="1177645"/>
            <a:ext cx="4734518" cy="414655"/>
          </a:xfrm>
          <a:prstGeom prst="rect">
            <a:avLst/>
          </a:prstGeom>
        </p:spPr>
        <p:txBody>
          <a:bodyPr vert="horz" wrap="square" lIns="0" tIns="1523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en-US" altLang="ru-RU" sz="14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2024 Central Asian Countries Grape Imports </a:t>
            </a:r>
            <a:r>
              <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(thousands of tons)</a:t>
            </a:r>
            <a:endPar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cxnSp>
        <p:nvCxnSpPr>
          <p:cNvPr id="12" name="Прямая соединительная линия 11"/>
          <p:cNvCxnSpPr/>
          <p:nvPr/>
        </p:nvCxnSpPr>
        <p:spPr>
          <a:xfrm>
            <a:off x="9391426" y="989704"/>
            <a:ext cx="0" cy="656195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41" name="object 7"/>
          <p:cNvSpPr/>
          <p:nvPr/>
        </p:nvSpPr>
        <p:spPr>
          <a:xfrm>
            <a:off x="9592485" y="989704"/>
            <a:ext cx="4734518" cy="6480720"/>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3" name="object 8"/>
          <p:cNvSpPr txBox="1"/>
          <p:nvPr/>
        </p:nvSpPr>
        <p:spPr>
          <a:xfrm>
            <a:off x="2955011" y="222921"/>
            <a:ext cx="11248797" cy="38354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en-US" altLang="ru-RU" sz="24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rPr>
              <a:t>Vertical integration in the horticulture and cold chain industry</a:t>
            </a:r>
            <a:endParaRPr kumimoji="0" lang="en-US" altLang="ru-RU" sz="24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endParaRPr>
          </a:p>
        </p:txBody>
      </p:sp>
      <p:graphicFrame>
        <p:nvGraphicFramePr>
          <p:cNvPr id="15" name="Диаграмма 14"/>
          <p:cNvGraphicFramePr/>
          <p:nvPr/>
        </p:nvGraphicFramePr>
        <p:xfrm>
          <a:off x="361244" y="1859165"/>
          <a:ext cx="8927857" cy="54762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Диаграмма 17"/>
          <p:cNvGraphicFramePr/>
          <p:nvPr/>
        </p:nvGraphicFramePr>
        <p:xfrm>
          <a:off x="9592485" y="2262126"/>
          <a:ext cx="4514116" cy="5073272"/>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1148834" y="1168603"/>
            <a:ext cx="7829002" cy="229870"/>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en-US" altLang="ru-RU" sz="14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World apple imports </a:t>
            </a:r>
            <a:r>
              <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(in millions of tons)</a:t>
            </a:r>
            <a:endPar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14" name="object 8"/>
          <p:cNvSpPr txBox="1"/>
          <p:nvPr/>
        </p:nvSpPr>
        <p:spPr>
          <a:xfrm>
            <a:off x="9592485" y="1177645"/>
            <a:ext cx="4734518" cy="414655"/>
          </a:xfrm>
          <a:prstGeom prst="rect">
            <a:avLst/>
          </a:prstGeom>
        </p:spPr>
        <p:txBody>
          <a:bodyPr vert="horz" wrap="square" lIns="0" tIns="15238"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sz="1860" b="0" i="0" u="none" strike="noStrike" kern="1200" spc="0" baseline="0">
                <a:solidFill>
                  <a:srgbClr val="08261F"/>
                </a:solidFill>
                <a:latin typeface="+mn-lt"/>
                <a:ea typeface="+mn-ea"/>
                <a:cs typeface="+mn-cs"/>
              </a:defRPr>
            </a:pPr>
            <a:r>
              <a:rPr kumimoji="0" lang="en-US" altLang="ru-RU" sz="1400" b="1"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Apple imports in Central Asian countries in 2024</a:t>
            </a:r>
            <a:r>
              <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rPr>
              <a:t> (thousands of tons)</a:t>
            </a:r>
            <a:endParaRPr kumimoji="0" lang="en-US" altLang="ru-RU" sz="12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cxnSp>
        <p:nvCxnSpPr>
          <p:cNvPr id="12" name="Прямая соединительная линия 11"/>
          <p:cNvCxnSpPr/>
          <p:nvPr/>
        </p:nvCxnSpPr>
        <p:spPr>
          <a:xfrm>
            <a:off x="9391426" y="989704"/>
            <a:ext cx="0" cy="6561959"/>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41" name="object 7"/>
          <p:cNvSpPr/>
          <p:nvPr/>
        </p:nvSpPr>
        <p:spPr>
          <a:xfrm>
            <a:off x="9592485" y="989704"/>
            <a:ext cx="4734518" cy="6480720"/>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ontserrat" panose="00000500000000000000" pitchFamily="2" charset="-52"/>
              <a:ea typeface="+mn-ea"/>
              <a:cs typeface="+mn-cs"/>
            </a:endParaRPr>
          </a:p>
        </p:txBody>
      </p:sp>
      <p:sp>
        <p:nvSpPr>
          <p:cNvPr id="43" name="object 8"/>
          <p:cNvSpPr txBox="1"/>
          <p:nvPr/>
        </p:nvSpPr>
        <p:spPr>
          <a:xfrm>
            <a:off x="2955011" y="222921"/>
            <a:ext cx="11248797" cy="321945"/>
          </a:xfrm>
          <a:prstGeom prst="rect">
            <a:avLst/>
          </a:prstGeom>
        </p:spPr>
        <p:txBody>
          <a:bodyPr vert="horz" wrap="square" lIns="0" tIns="15238" rIns="0" bIns="0" rtlCol="0">
            <a:spAutoFit/>
          </a:bodyPr>
          <a:lstStyle/>
          <a:p>
            <a:pPr marL="15240" marR="6350" lvl="0" indent="0" algn="ctr" defTabSz="914400" rtl="0" eaLnBrk="1" fontAlgn="auto" latinLnBrk="0" hangingPunct="1">
              <a:lnSpc>
                <a:spcPct val="100000"/>
              </a:lnSpc>
              <a:spcBef>
                <a:spcPts val="120"/>
              </a:spcBef>
              <a:spcAft>
                <a:spcPts val="0"/>
              </a:spcAft>
              <a:buClrTx/>
              <a:buSzTx/>
              <a:buFontTx/>
              <a:buNone/>
              <a:defRPr/>
            </a:pPr>
            <a:r>
              <a:rPr kumimoji="0" lang="en-US" altLang="ru-RU" sz="20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rPr>
              <a:t>Vertical integration in the horticulture and cold chain industry</a:t>
            </a:r>
            <a:endParaRPr kumimoji="0" lang="en-US" altLang="ru-RU" sz="2000" b="1" i="0" u="none" strike="noStrike" kern="1200" cap="none" spc="0" normalizeH="0" baseline="0" noProof="0" dirty="0">
              <a:ln>
                <a:noFill/>
              </a:ln>
              <a:solidFill>
                <a:prstClr val="white"/>
              </a:solidFill>
              <a:effectLst/>
              <a:uLnTx/>
              <a:uFillTx/>
              <a:latin typeface="Montserrat" panose="00000500000000000000" pitchFamily="2" charset="-52"/>
              <a:ea typeface="Unbounded Bold" pitchFamily="34" charset="-122"/>
              <a:cs typeface="+mn-cs"/>
            </a:endParaRPr>
          </a:p>
        </p:txBody>
      </p:sp>
      <p:graphicFrame>
        <p:nvGraphicFramePr>
          <p:cNvPr id="15" name="Диаграмма 14"/>
          <p:cNvGraphicFramePr/>
          <p:nvPr/>
        </p:nvGraphicFramePr>
        <p:xfrm>
          <a:off x="361244" y="1859165"/>
          <a:ext cx="8927857" cy="54762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Диаграмма 17"/>
          <p:cNvGraphicFramePr/>
          <p:nvPr/>
        </p:nvGraphicFramePr>
        <p:xfrm>
          <a:off x="9592485" y="2262126"/>
          <a:ext cx="4514116" cy="5073272"/>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964641" y="850374"/>
            <a:ext cx="5898383" cy="229870"/>
          </a:xfrm>
          <a:prstGeom prst="rect">
            <a:avLst/>
          </a:prstGeom>
        </p:spPr>
        <p:txBody>
          <a:bodyPr vert="horz" wrap="square" lIns="0" tIns="15238" rIns="0" bIns="0" rtlCol="0">
            <a:spAutoFit/>
          </a:bodyPr>
          <a:lstStyle/>
          <a:p>
            <a:pPr marL="15240" marR="6350" algn="ctr">
              <a:spcBef>
                <a:spcPts val="120"/>
              </a:spcBef>
            </a:pPr>
            <a:r>
              <a:rPr lang="en-US" altLang="ru-RU" sz="1400" b="1" dirty="0">
                <a:solidFill>
                  <a:srgbClr val="FF0000"/>
                </a:solidFill>
                <a:latin typeface="Montserrat" panose="00000500000000000000" pitchFamily="2" charset="-52"/>
              </a:rPr>
              <a:t>Grape import</a:t>
            </a:r>
            <a:r>
              <a:rPr lang="en-US" altLang="ru-RU" sz="1400" b="1" dirty="0">
                <a:solidFill>
                  <a:schemeClr val="bg1"/>
                </a:solidFill>
                <a:latin typeface="Montserrat" panose="00000500000000000000" pitchFamily="2" charset="-52"/>
              </a:rPr>
              <a:t> dynamics</a:t>
            </a:r>
            <a:r>
              <a:rPr lang="en-US" altLang="ru-RU" sz="1200" dirty="0">
                <a:solidFill>
                  <a:schemeClr val="bg1"/>
                </a:solidFill>
                <a:latin typeface="Montserrat" panose="00000500000000000000" pitchFamily="2" charset="-52"/>
              </a:rPr>
              <a:t> (billion USD)</a:t>
            </a:r>
            <a:endParaRPr lang="en-US" altLang="ru-RU" sz="1200" dirty="0">
              <a:solidFill>
                <a:schemeClr val="bg1"/>
              </a:solidFill>
              <a:latin typeface="Montserrat" panose="00000500000000000000" pitchFamily="2" charset="-52"/>
            </a:endParaRPr>
          </a:p>
        </p:txBody>
      </p:sp>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641" y="135291"/>
            <a:ext cx="1845875" cy="608053"/>
          </a:xfrm>
          <a:prstGeom prst="rect">
            <a:avLst/>
          </a:prstGeom>
        </p:spPr>
      </p:pic>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graphicFrame>
        <p:nvGraphicFramePr>
          <p:cNvPr id="10" name="Диаграмма 9"/>
          <p:cNvGraphicFramePr/>
          <p:nvPr/>
        </p:nvGraphicFramePr>
        <p:xfrm>
          <a:off x="651556" y="1309472"/>
          <a:ext cx="6412433" cy="3072842"/>
        </p:xfrm>
        <a:graphic>
          <a:graphicData uri="http://schemas.openxmlformats.org/drawingml/2006/chart">
            <c:chart xmlns:c="http://schemas.openxmlformats.org/drawingml/2006/chart" xmlns:r="http://schemas.openxmlformats.org/officeDocument/2006/relationships" r:id="rId1"/>
          </a:graphicData>
        </a:graphic>
      </p:graphicFrame>
      <p:cxnSp>
        <p:nvCxnSpPr>
          <p:cNvPr id="12" name="Прямая соединительная линия 11"/>
          <p:cNvCxnSpPr/>
          <p:nvPr/>
        </p:nvCxnSpPr>
        <p:spPr>
          <a:xfrm flipV="1">
            <a:off x="7063989" y="1057222"/>
            <a:ext cx="0" cy="6650183"/>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10157" y="4502292"/>
            <a:ext cx="6352867" cy="29515"/>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sp>
        <p:nvSpPr>
          <p:cNvPr id="20" name="object 8"/>
          <p:cNvSpPr txBox="1"/>
          <p:nvPr/>
        </p:nvSpPr>
        <p:spPr>
          <a:xfrm>
            <a:off x="1115366" y="4622271"/>
            <a:ext cx="5566787" cy="229870"/>
          </a:xfrm>
          <a:prstGeom prst="rect">
            <a:avLst/>
          </a:prstGeom>
        </p:spPr>
        <p:txBody>
          <a:bodyPr vert="horz" wrap="square" lIns="0" tIns="15238" rIns="0" bIns="0" rtlCol="0">
            <a:spAutoFit/>
          </a:bodyPr>
          <a:lstStyle/>
          <a:p>
            <a:pPr marL="15240" marR="6350" algn="ctr">
              <a:spcBef>
                <a:spcPts val="120"/>
              </a:spcBef>
            </a:pPr>
            <a:r>
              <a:rPr lang="en-US" altLang="ru-RU" sz="1400" b="1" dirty="0">
                <a:solidFill>
                  <a:srgbClr val="FF0000"/>
                </a:solidFill>
                <a:latin typeface="Montserrat" panose="00000500000000000000" pitchFamily="2" charset="-52"/>
              </a:rPr>
              <a:t>Grape import-export</a:t>
            </a:r>
            <a:r>
              <a:rPr lang="en-US" altLang="ru-RU" sz="1400" b="1" dirty="0">
                <a:solidFill>
                  <a:schemeClr val="bg1"/>
                </a:solidFill>
                <a:latin typeface="Montserrat" panose="00000500000000000000" pitchFamily="2" charset="-52"/>
              </a:rPr>
              <a:t> dynamics</a:t>
            </a:r>
            <a:r>
              <a:rPr lang="en-US" altLang="ru-RU" sz="1200" dirty="0">
                <a:solidFill>
                  <a:schemeClr val="bg1"/>
                </a:solidFill>
                <a:latin typeface="Montserrat" panose="00000500000000000000" pitchFamily="2" charset="-52"/>
              </a:rPr>
              <a:t> (in millions of dollars)</a:t>
            </a:r>
            <a:endParaRPr lang="en-US" altLang="ru-RU" sz="1200" dirty="0">
              <a:solidFill>
                <a:schemeClr val="bg1"/>
              </a:solidFill>
              <a:latin typeface="Montserrat" panose="00000500000000000000" pitchFamily="2" charset="-52"/>
            </a:endParaRPr>
          </a:p>
        </p:txBody>
      </p:sp>
      <p:graphicFrame>
        <p:nvGraphicFramePr>
          <p:cNvPr id="15" name="Диаграмма 14"/>
          <p:cNvGraphicFramePr/>
          <p:nvPr/>
        </p:nvGraphicFramePr>
        <p:xfrm>
          <a:off x="553935" y="4974343"/>
          <a:ext cx="6412433" cy="3072842"/>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Прямая соединительная линия 20"/>
          <p:cNvCxnSpPr/>
          <p:nvPr/>
        </p:nvCxnSpPr>
        <p:spPr>
          <a:xfrm>
            <a:off x="7239896" y="4561322"/>
            <a:ext cx="6769175" cy="0"/>
          </a:xfrm>
          <a:prstGeom prst="line">
            <a:avLst/>
          </a:prstGeom>
          <a:ln w="9525">
            <a:solidFill>
              <a:srgbClr val="23987D"/>
            </a:solidFill>
            <a:prstDash val="dash"/>
          </a:ln>
        </p:spPr>
        <p:style>
          <a:lnRef idx="1">
            <a:schemeClr val="accent1"/>
          </a:lnRef>
          <a:fillRef idx="0">
            <a:schemeClr val="accent1"/>
          </a:fillRef>
          <a:effectRef idx="0">
            <a:schemeClr val="accent1"/>
          </a:effectRef>
          <a:fontRef idx="minor">
            <a:schemeClr val="tx1"/>
          </a:fontRef>
        </p:style>
      </p:cxnSp>
      <p:sp>
        <p:nvSpPr>
          <p:cNvPr id="22" name="object 8"/>
          <p:cNvSpPr txBox="1"/>
          <p:nvPr/>
        </p:nvSpPr>
        <p:spPr>
          <a:xfrm>
            <a:off x="7757634" y="920017"/>
            <a:ext cx="5898383" cy="229870"/>
          </a:xfrm>
          <a:prstGeom prst="rect">
            <a:avLst/>
          </a:prstGeom>
        </p:spPr>
        <p:txBody>
          <a:bodyPr vert="horz" wrap="square" lIns="0" tIns="15238" rIns="0" bIns="0" rtlCol="0">
            <a:spAutoFit/>
          </a:bodyPr>
          <a:lstStyle/>
          <a:p>
            <a:pPr marL="15240" marR="6350" algn="ctr">
              <a:spcBef>
                <a:spcPts val="120"/>
              </a:spcBef>
            </a:pPr>
            <a:r>
              <a:rPr lang="en-US" altLang="ru-RU" sz="1400" b="1" dirty="0">
                <a:solidFill>
                  <a:srgbClr val="FF0000"/>
                </a:solidFill>
                <a:latin typeface="Montserrat" panose="00000500000000000000" pitchFamily="2" charset="-52"/>
              </a:rPr>
              <a:t>Apple </a:t>
            </a:r>
            <a:r>
              <a:rPr lang="en-US" altLang="ru-RU" sz="1400" b="1" dirty="0">
                <a:solidFill>
                  <a:schemeClr val="bg1"/>
                </a:solidFill>
                <a:latin typeface="Montserrat" panose="00000500000000000000" pitchFamily="2" charset="-52"/>
              </a:rPr>
              <a:t>import dynamics</a:t>
            </a:r>
            <a:r>
              <a:rPr lang="en-US" altLang="ru-RU" sz="1200" dirty="0">
                <a:solidFill>
                  <a:schemeClr val="bg1"/>
                </a:solidFill>
                <a:latin typeface="Montserrat" panose="00000500000000000000" pitchFamily="2" charset="-52"/>
              </a:rPr>
              <a:t> (in millions of dollars)</a:t>
            </a:r>
            <a:endParaRPr lang="en-US" altLang="ru-RU" sz="1200" dirty="0">
              <a:solidFill>
                <a:schemeClr val="bg1"/>
              </a:solidFill>
              <a:latin typeface="Montserrat" panose="00000500000000000000" pitchFamily="2" charset="-52"/>
            </a:endParaRPr>
          </a:p>
        </p:txBody>
      </p:sp>
      <p:graphicFrame>
        <p:nvGraphicFramePr>
          <p:cNvPr id="23" name="Диаграмма 22"/>
          <p:cNvGraphicFramePr/>
          <p:nvPr/>
        </p:nvGraphicFramePr>
        <p:xfrm>
          <a:off x="7444549" y="1379115"/>
          <a:ext cx="6412433" cy="3072842"/>
        </p:xfrm>
        <a:graphic>
          <a:graphicData uri="http://schemas.openxmlformats.org/drawingml/2006/chart">
            <c:chart xmlns:c="http://schemas.openxmlformats.org/drawingml/2006/chart" xmlns:r="http://schemas.openxmlformats.org/officeDocument/2006/relationships" r:id="rId3"/>
          </a:graphicData>
        </a:graphic>
      </p:graphicFrame>
      <p:sp>
        <p:nvSpPr>
          <p:cNvPr id="24" name="object 8"/>
          <p:cNvSpPr txBox="1"/>
          <p:nvPr/>
        </p:nvSpPr>
        <p:spPr>
          <a:xfrm>
            <a:off x="7908359" y="4691914"/>
            <a:ext cx="5566787" cy="229870"/>
          </a:xfrm>
          <a:prstGeom prst="rect">
            <a:avLst/>
          </a:prstGeom>
        </p:spPr>
        <p:txBody>
          <a:bodyPr vert="horz" wrap="square" lIns="0" tIns="15238" rIns="0" bIns="0" rtlCol="0">
            <a:spAutoFit/>
          </a:bodyPr>
          <a:lstStyle/>
          <a:p>
            <a:pPr marL="15240" marR="6350" algn="ctr">
              <a:spcBef>
                <a:spcPts val="120"/>
              </a:spcBef>
            </a:pPr>
            <a:r>
              <a:rPr lang="en-US" altLang="ru-RU" sz="1400" b="1" dirty="0">
                <a:solidFill>
                  <a:schemeClr val="bg1"/>
                </a:solidFill>
                <a:latin typeface="Montserrat" panose="00000500000000000000" pitchFamily="2" charset="-52"/>
              </a:rPr>
              <a:t>Apple </a:t>
            </a:r>
            <a:r>
              <a:rPr lang="en-US" altLang="ru-RU" sz="1400" b="1" dirty="0">
                <a:solidFill>
                  <a:srgbClr val="FF0000"/>
                </a:solidFill>
                <a:latin typeface="Montserrat" panose="00000500000000000000" pitchFamily="2" charset="-52"/>
              </a:rPr>
              <a:t>export dynamics </a:t>
            </a:r>
            <a:r>
              <a:rPr lang="en-US" altLang="ru-RU" sz="1200" dirty="0">
                <a:solidFill>
                  <a:schemeClr val="bg1"/>
                </a:solidFill>
                <a:latin typeface="Montserrat" panose="00000500000000000000" pitchFamily="2" charset="-52"/>
              </a:rPr>
              <a:t>(in millions of dollars)</a:t>
            </a:r>
            <a:endParaRPr lang="en-US" altLang="ru-RU" sz="1200" dirty="0">
              <a:solidFill>
                <a:schemeClr val="bg1"/>
              </a:solidFill>
              <a:latin typeface="Montserrat" panose="00000500000000000000" pitchFamily="2" charset="-52"/>
            </a:endParaRPr>
          </a:p>
        </p:txBody>
      </p:sp>
      <p:graphicFrame>
        <p:nvGraphicFramePr>
          <p:cNvPr id="25" name="Диаграмма 24"/>
          <p:cNvGraphicFramePr/>
          <p:nvPr/>
        </p:nvGraphicFramePr>
        <p:xfrm>
          <a:off x="7346928" y="5043986"/>
          <a:ext cx="6412433" cy="3072842"/>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8"/>
          <p:cNvSpPr txBox="1"/>
          <p:nvPr/>
        </p:nvSpPr>
        <p:spPr>
          <a:xfrm>
            <a:off x="2880855" y="194968"/>
            <a:ext cx="11275522" cy="321945"/>
          </a:xfrm>
          <a:prstGeom prst="rect">
            <a:avLst/>
          </a:prstGeom>
        </p:spPr>
        <p:txBody>
          <a:bodyPr vert="horz" wrap="square" lIns="0" tIns="15238" rIns="0" bIns="0" rtlCol="0">
            <a:spAutoFit/>
          </a:bodyPr>
          <a:lstStyle/>
          <a:p>
            <a:pPr marL="15240" marR="6350" algn="ctr">
              <a:spcBef>
                <a:spcPts val="120"/>
              </a:spcBef>
            </a:pPr>
            <a:r>
              <a:rPr lang="en-US" altLang="ru-RU" sz="2000" b="1" dirty="0">
                <a:solidFill>
                  <a:schemeClr val="bg1"/>
                </a:solidFill>
                <a:latin typeface="Montserrat" panose="00000500000000000000" pitchFamily="2" charset="-52"/>
                <a:ea typeface="Unbounded Bold" pitchFamily="34" charset="-122"/>
              </a:rPr>
              <a:t>Vertical integration in the horticulture and cold chain industry</a:t>
            </a:r>
            <a:endParaRPr lang="en-US" altLang="ru-RU" sz="20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txBox="1"/>
          <p:nvPr/>
        </p:nvSpPr>
        <p:spPr>
          <a:xfrm>
            <a:off x="5479821" y="949824"/>
            <a:ext cx="4782036" cy="383540"/>
          </a:xfrm>
          <a:prstGeom prst="rect">
            <a:avLst/>
          </a:prstGeom>
        </p:spPr>
        <p:txBody>
          <a:bodyPr vert="horz" wrap="square" lIns="0" tIns="15238" rIns="0" bIns="0" rtlCol="0">
            <a:spAutoFit/>
          </a:bodyPr>
          <a:lstStyle/>
          <a:p>
            <a:pPr marL="15240" marR="6350" algn="ctr">
              <a:spcBef>
                <a:spcPts val="120"/>
              </a:spcBef>
            </a:pPr>
            <a:r>
              <a:rPr lang="en-US" altLang="ru-RU" sz="2400" b="1" dirty="0">
                <a:solidFill>
                  <a:schemeClr val="bg1"/>
                </a:solidFill>
                <a:latin typeface="Montserrat" panose="00000500000000000000" pitchFamily="2" charset="-52"/>
              </a:rPr>
              <a:t>Project cost</a:t>
            </a:r>
            <a:r>
              <a:rPr lang="en-US" altLang="ru-RU" sz="2000" i="1" dirty="0">
                <a:solidFill>
                  <a:schemeClr val="bg1"/>
                </a:solidFill>
                <a:latin typeface="Montserrat" panose="00000500000000000000" pitchFamily="2" charset="-52"/>
              </a:rPr>
              <a:t> (in millions of dollars)</a:t>
            </a:r>
            <a:endParaRPr lang="en-US" altLang="ru-RU" sz="2000" i="1" dirty="0">
              <a:solidFill>
                <a:schemeClr val="bg1"/>
              </a:solidFill>
              <a:latin typeface="Montserrat" panose="00000500000000000000" pitchFamily="2" charset="-52"/>
            </a:endParaRPr>
          </a:p>
        </p:txBody>
      </p:sp>
      <p:sp>
        <p:nvSpPr>
          <p:cNvPr id="12" name="object 8"/>
          <p:cNvSpPr txBox="1"/>
          <p:nvPr/>
        </p:nvSpPr>
        <p:spPr>
          <a:xfrm>
            <a:off x="5962105" y="4406820"/>
            <a:ext cx="4525838" cy="291465"/>
          </a:xfrm>
          <a:prstGeom prst="rect">
            <a:avLst/>
          </a:prstGeom>
        </p:spPr>
        <p:txBody>
          <a:bodyPr vert="horz" wrap="square" lIns="0" tIns="15238" rIns="0" bIns="0" rtlCol="0">
            <a:spAutoFit/>
          </a:bodyPr>
          <a:lstStyle/>
          <a:p>
            <a:pPr marL="15240" marR="6350">
              <a:spcBef>
                <a:spcPts val="120"/>
              </a:spcBef>
            </a:pPr>
            <a:r>
              <a:rPr lang="en-US" altLang="ru-RU" b="1" dirty="0">
                <a:solidFill>
                  <a:schemeClr val="bg1"/>
                </a:solidFill>
                <a:latin typeface="Montserrat" panose="00000500000000000000" pitchFamily="2" charset="-52"/>
              </a:rPr>
              <a:t>Financing Plan </a:t>
            </a:r>
            <a:r>
              <a:rPr lang="en-US" altLang="ru-RU" sz="1600" i="1" dirty="0">
                <a:solidFill>
                  <a:schemeClr val="bg1"/>
                </a:solidFill>
                <a:latin typeface="Montserrat" panose="00000500000000000000" pitchFamily="2" charset="-52"/>
              </a:rPr>
              <a:t>(in millions of dollars)</a:t>
            </a:r>
            <a:endParaRPr lang="en-US" altLang="ru-RU" sz="1600" i="1" dirty="0">
              <a:solidFill>
                <a:schemeClr val="bg1"/>
              </a:solidFill>
              <a:latin typeface="Montserrat" panose="00000500000000000000" pitchFamily="2" charset="-52"/>
            </a:endParaRPr>
          </a:p>
        </p:txBody>
      </p:sp>
      <p:graphicFrame>
        <p:nvGraphicFramePr>
          <p:cNvPr id="14" name="Диаграмма 13"/>
          <p:cNvGraphicFramePr/>
          <p:nvPr/>
        </p:nvGraphicFramePr>
        <p:xfrm>
          <a:off x="5479821" y="1219232"/>
          <a:ext cx="8154297" cy="3016224"/>
        </p:xfrm>
        <a:graphic>
          <a:graphicData uri="http://schemas.openxmlformats.org/drawingml/2006/chart">
            <c:chart xmlns:c="http://schemas.openxmlformats.org/drawingml/2006/chart" xmlns:r="http://schemas.openxmlformats.org/officeDocument/2006/relationships" r:id="rId1"/>
          </a:graphicData>
        </a:graphic>
      </p:graphicFrame>
      <p:sp>
        <p:nvSpPr>
          <p:cNvPr id="18" name="object 8"/>
          <p:cNvSpPr txBox="1"/>
          <p:nvPr/>
        </p:nvSpPr>
        <p:spPr>
          <a:xfrm>
            <a:off x="9907258" y="4117045"/>
            <a:ext cx="3545809" cy="292386"/>
          </a:xfrm>
          <a:prstGeom prst="rect">
            <a:avLst/>
          </a:prstGeom>
        </p:spPr>
        <p:txBody>
          <a:bodyPr vert="horz" wrap="square" lIns="0" tIns="15238" rIns="0" bIns="0" rtlCol="0">
            <a:spAutoFit/>
          </a:bodyPr>
          <a:lstStyle/>
          <a:p>
            <a:pPr marL="15240" marR="6350">
              <a:spcBef>
                <a:spcPts val="120"/>
              </a:spcBef>
            </a:pPr>
            <a:r>
              <a:rPr lang="ru-RU" spc="-13" dirty="0">
                <a:solidFill>
                  <a:schemeClr val="bg1"/>
                </a:solidFill>
                <a:latin typeface="Montserrat" panose="00000500000000000000" pitchFamily="2" charset="-52"/>
                <a:cs typeface="Arial MT"/>
              </a:rPr>
              <a:t>ИТОГО</a:t>
            </a:r>
            <a:r>
              <a:rPr lang="en-US" spc="-13" dirty="0">
                <a:solidFill>
                  <a:schemeClr val="bg1"/>
                </a:solidFill>
                <a:latin typeface="Montserrat" panose="00000500000000000000" pitchFamily="2" charset="-52"/>
                <a:cs typeface="Arial MT"/>
              </a:rPr>
              <a:t> CAPEX: </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 5</a:t>
            </a:r>
            <a:r>
              <a:rPr lang="en-US" b="1" spc="-13" dirty="0">
                <a:solidFill>
                  <a:schemeClr val="bg1"/>
                </a:solidFill>
                <a:latin typeface="Montserrat" panose="00000500000000000000" pitchFamily="2" charset="-52"/>
                <a:cs typeface="Arial MT"/>
              </a:rPr>
              <a:t>,</a:t>
            </a:r>
            <a:r>
              <a:rPr lang="ru-RU" b="1" spc="-13" dirty="0">
                <a:solidFill>
                  <a:schemeClr val="bg1"/>
                </a:solidFill>
                <a:latin typeface="Montserrat" panose="00000500000000000000" pitchFamily="2" charset="-52"/>
                <a:cs typeface="Arial MT"/>
              </a:rPr>
              <a:t>5</a:t>
            </a:r>
            <a:r>
              <a:rPr lang="en-US" b="1" spc="-13" dirty="0">
                <a:solidFill>
                  <a:schemeClr val="bg1"/>
                </a:solidFill>
                <a:latin typeface="Montserrat" panose="00000500000000000000" pitchFamily="2" charset="-52"/>
                <a:cs typeface="Arial MT"/>
              </a:rPr>
              <a:t> </a:t>
            </a:r>
            <a:r>
              <a:rPr lang="ru-RU" b="1" spc="-13" dirty="0">
                <a:solidFill>
                  <a:schemeClr val="bg1"/>
                </a:solidFill>
                <a:latin typeface="Montserrat" panose="00000500000000000000" pitchFamily="2" charset="-52"/>
                <a:cs typeface="Arial MT"/>
              </a:rPr>
              <a:t>млн.</a:t>
            </a:r>
            <a:endParaRPr lang="en-US" i="1" spc="-13" dirty="0">
              <a:solidFill>
                <a:schemeClr val="bg1"/>
              </a:solidFill>
              <a:latin typeface="Montserrat" panose="00000500000000000000" pitchFamily="2" charset="-52"/>
              <a:cs typeface="Arial MT"/>
            </a:endParaRPr>
          </a:p>
        </p:txBody>
      </p:sp>
      <p:graphicFrame>
        <p:nvGraphicFramePr>
          <p:cNvPr id="19" name="Диаграмма 18"/>
          <p:cNvGraphicFramePr/>
          <p:nvPr/>
        </p:nvGraphicFramePr>
        <p:xfrm>
          <a:off x="5327753" y="4751485"/>
          <a:ext cx="8458432" cy="3177256"/>
        </p:xfrm>
        <a:graphic>
          <a:graphicData uri="http://schemas.openxmlformats.org/drawingml/2006/chart">
            <c:chart xmlns:c="http://schemas.openxmlformats.org/drawingml/2006/chart" xmlns:r="http://schemas.openxmlformats.org/officeDocument/2006/relationships" r:id="rId2"/>
          </a:graphicData>
        </a:graphic>
      </p:graphicFrame>
      <p:sp>
        <p:nvSpPr>
          <p:cNvPr id="21" name="object 8"/>
          <p:cNvSpPr txBox="1"/>
          <p:nvPr/>
        </p:nvSpPr>
        <p:spPr>
          <a:xfrm>
            <a:off x="9979272" y="7269967"/>
            <a:ext cx="3654846" cy="614680"/>
          </a:xfrm>
          <a:prstGeom prst="rect">
            <a:avLst/>
          </a:prstGeom>
        </p:spPr>
        <p:txBody>
          <a:bodyPr vert="horz" wrap="square" lIns="0" tIns="15238" rIns="0" bIns="0" rtlCol="0">
            <a:spAutoFit/>
          </a:bodyPr>
          <a:lstStyle/>
          <a:p>
            <a:pPr marL="15240" marR="6350">
              <a:spcBef>
                <a:spcPts val="120"/>
              </a:spcBef>
            </a:pPr>
            <a:endParaRPr lang="ru-RU" spc="-13" dirty="0">
              <a:solidFill>
                <a:schemeClr val="bg1"/>
              </a:solidFill>
              <a:latin typeface="Montserrat" panose="00000500000000000000" pitchFamily="2" charset="-52"/>
              <a:cs typeface="Arial MT"/>
            </a:endParaRPr>
          </a:p>
          <a:p>
            <a:pPr marL="15240" marR="6350">
              <a:spcBef>
                <a:spcPts val="120"/>
              </a:spcBef>
            </a:pPr>
            <a:r>
              <a:rPr lang="en-US" altLang="ru-RU" sz="2000" b="1" spc="-13" dirty="0">
                <a:solidFill>
                  <a:schemeClr val="bg1"/>
                </a:solidFill>
                <a:latin typeface="Montserrat" panose="00000500000000000000" pitchFamily="2" charset="-52"/>
                <a:cs typeface="Arial MT"/>
              </a:rPr>
              <a:t>Total FINPLAN</a:t>
            </a:r>
            <a:r>
              <a:rPr lang="en-US" altLang="ru-RU" i="1" spc="-13" dirty="0">
                <a:solidFill>
                  <a:schemeClr val="bg1"/>
                </a:solidFill>
                <a:latin typeface="Montserrat" panose="00000500000000000000" pitchFamily="2" charset="-52"/>
                <a:cs typeface="Arial MT"/>
              </a:rPr>
              <a:t>: $5.5 million.</a:t>
            </a:r>
            <a:endParaRPr lang="en-US" altLang="ru-RU" i="1" spc="-13" dirty="0">
              <a:solidFill>
                <a:schemeClr val="bg1"/>
              </a:solidFill>
              <a:latin typeface="Montserrat" panose="00000500000000000000" pitchFamily="2" charset="-52"/>
              <a:cs typeface="Arial MT"/>
            </a:endParaRPr>
          </a:p>
        </p:txBody>
      </p:sp>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6" y="127341"/>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24" name="TextBox 23"/>
          <p:cNvSpPr txBox="1"/>
          <p:nvPr/>
        </p:nvSpPr>
        <p:spPr>
          <a:xfrm>
            <a:off x="454941" y="1462149"/>
            <a:ext cx="5415614" cy="2707005"/>
          </a:xfrm>
          <a:prstGeom prst="rect">
            <a:avLst/>
          </a:prstGeom>
          <a:noFill/>
        </p:spPr>
        <p:txBody>
          <a:bodyPr wrap="square" rtlCol="0">
            <a:spAutoFit/>
          </a:bodyPr>
          <a:lstStyle/>
          <a:p>
            <a:pPr algn="just">
              <a:lnSpc>
                <a:spcPts val="1800"/>
              </a:lnSpc>
              <a:spcBef>
                <a:spcPts val="600"/>
              </a:spcBef>
              <a:spcAft>
                <a:spcPts val="600"/>
              </a:spcAft>
            </a:pPr>
            <a:r>
              <a:rPr lang="en-US" altLang="ru-RU" dirty="0">
                <a:solidFill>
                  <a:schemeClr val="bg1"/>
                </a:solidFill>
                <a:latin typeface="Montserrat" panose="00000500000000000000" pitchFamily="2" charset="-52"/>
              </a:rPr>
              <a:t>The total project cost includes the value of vertically integrated gardens over 5 years old, buildings and structures meeting the required design standards for refrigeration systems, infrastructure, and technical equipment.</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This project is being sold as a complete property complex.</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The project's return on investment is projected to be.</a:t>
            </a:r>
            <a:endParaRPr lang="en-US" altLang="ru-RU" dirty="0">
              <a:solidFill>
                <a:schemeClr val="bg1"/>
              </a:solidFill>
              <a:latin typeface="Montserrat" panose="00000500000000000000" pitchFamily="2" charset="-52"/>
            </a:endParaRPr>
          </a:p>
        </p:txBody>
      </p:sp>
      <p:sp>
        <p:nvSpPr>
          <p:cNvPr id="25" name="TextBox 24"/>
          <p:cNvSpPr txBox="1"/>
          <p:nvPr/>
        </p:nvSpPr>
        <p:spPr>
          <a:xfrm>
            <a:off x="344500" y="5113468"/>
            <a:ext cx="5415614" cy="2014855"/>
          </a:xfrm>
          <a:prstGeom prst="rect">
            <a:avLst/>
          </a:prstGeom>
          <a:noFill/>
        </p:spPr>
        <p:txBody>
          <a:bodyPr wrap="square" rtlCol="0">
            <a:spAutoFit/>
          </a:bodyPr>
          <a:lstStyle/>
          <a:p>
            <a:pPr algn="just">
              <a:lnSpc>
                <a:spcPts val="1800"/>
              </a:lnSpc>
              <a:spcBef>
                <a:spcPts val="600"/>
              </a:spcBef>
              <a:spcAft>
                <a:spcPts val="600"/>
              </a:spcAft>
            </a:pPr>
            <a:r>
              <a:rPr lang="en-US" altLang="ru-RU" dirty="0">
                <a:solidFill>
                  <a:schemeClr val="bg1"/>
                </a:solidFill>
                <a:latin typeface="Montserrat" panose="00000500000000000000" pitchFamily="2" charset="-52"/>
              </a:rPr>
              <a:t>The project requires direct investment or loans, depending on the terms of the financing.</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The financing scheme presented in this presentation is preliminary.</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The project's funding structure will be finalized after discussions with the investor.</a:t>
            </a:r>
            <a:endParaRPr lang="en-US" altLang="ru-RU" dirty="0">
              <a:solidFill>
                <a:schemeClr val="bg1"/>
              </a:solidFill>
              <a:latin typeface="Montserrat" panose="00000500000000000000" pitchFamily="2" charset="-52"/>
            </a:endParaRPr>
          </a:p>
        </p:txBody>
      </p:sp>
      <p:sp>
        <p:nvSpPr>
          <p:cNvPr id="15"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6" name="TextBox 15"/>
          <p:cNvSpPr txBox="1"/>
          <p:nvPr/>
        </p:nvSpPr>
        <p:spPr>
          <a:xfrm>
            <a:off x="1948246" y="4710790"/>
            <a:ext cx="4872959" cy="368300"/>
          </a:xfrm>
          <a:prstGeom prst="rect">
            <a:avLst/>
          </a:prstGeom>
          <a:noFill/>
        </p:spPr>
        <p:txBody>
          <a:bodyPr wrap="square">
            <a:spAutoFit/>
          </a:bodyPr>
          <a:lstStyle/>
          <a:p>
            <a:r>
              <a:rPr lang="en-US" altLang="ru-RU" dirty="0">
                <a:solidFill>
                  <a:schemeClr val="bg1"/>
                </a:solidFill>
              </a:rPr>
              <a:t>($1.2 million / $5.5 million) = 0.2</a:t>
            </a:r>
            <a:endParaRPr lang="en-US" altLang="ru-RU" dirty="0">
              <a:solidFill>
                <a:schemeClr val="bg1"/>
              </a:solidFill>
            </a:endParaRPr>
          </a:p>
        </p:txBody>
      </p:sp>
      <p:sp>
        <p:nvSpPr>
          <p:cNvPr id="17" name="object 8"/>
          <p:cNvSpPr txBox="1"/>
          <p:nvPr/>
        </p:nvSpPr>
        <p:spPr>
          <a:xfrm>
            <a:off x="2884710" y="215842"/>
            <a:ext cx="11615820" cy="383540"/>
          </a:xfrm>
          <a:prstGeom prst="rect">
            <a:avLst/>
          </a:prstGeom>
        </p:spPr>
        <p:txBody>
          <a:bodyPr vert="horz" wrap="square" lIns="0" tIns="15238" rIns="0" bIns="0" rtlCol="0">
            <a:spAutoFit/>
          </a:bodyPr>
          <a:lstStyle/>
          <a:p>
            <a:pPr marL="15240" marR="6350" algn="ctr">
              <a:spcBef>
                <a:spcPts val="120"/>
              </a:spcBef>
            </a:pPr>
            <a:r>
              <a:rPr lang="en-US" altLang="ru-RU" sz="2400" b="1" dirty="0">
                <a:solidFill>
                  <a:schemeClr val="bg1"/>
                </a:solidFill>
                <a:latin typeface="Montserrat" panose="00000500000000000000" pitchFamily="2" charset="-52"/>
                <a:ea typeface="Unbounded Bold" pitchFamily="34" charset="-122"/>
              </a:rPr>
              <a:t>Vertical integration in the horticulture and cold chain industry</a:t>
            </a:r>
            <a:endParaRPr lang="en-US" altLang="ru-RU" sz="24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6" y="7913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sp>
        <p:nvSpPr>
          <p:cNvPr id="24" name="TextBox 23"/>
          <p:cNvSpPr txBox="1"/>
          <p:nvPr/>
        </p:nvSpPr>
        <p:spPr>
          <a:xfrm>
            <a:off x="549224" y="1435816"/>
            <a:ext cx="5415614" cy="1861185"/>
          </a:xfrm>
          <a:prstGeom prst="rect">
            <a:avLst/>
          </a:prstGeom>
          <a:noFill/>
        </p:spPr>
        <p:txBody>
          <a:bodyPr wrap="square" rtlCol="0">
            <a:spAutoFit/>
          </a:bodyPr>
          <a:lstStyle/>
          <a:p>
            <a:pPr algn="just">
              <a:lnSpc>
                <a:spcPts val="1800"/>
              </a:lnSpc>
              <a:spcBef>
                <a:spcPts val="600"/>
              </a:spcBef>
              <a:spcAft>
                <a:spcPts val="600"/>
              </a:spcAft>
            </a:pPr>
            <a:r>
              <a:rPr lang="en-US" altLang="ru-RU" sz="1600" dirty="0">
                <a:solidFill>
                  <a:schemeClr val="bg1"/>
                </a:solidFill>
                <a:latin typeface="Montserrat" panose="00000500000000000000" pitchFamily="2" charset="-52"/>
              </a:rPr>
              <a:t>The facility cultivates 700 tons of Rizamat and Kishmish grape varieties and 50 tons of Golden apples. Additionally, it provides cold storage services for over 1,250 tons of fruit and vegetable products. All products are fully exported.</a:t>
            </a:r>
            <a:endParaRPr lang="en-US" alt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sz="1600" dirty="0">
                <a:solidFill>
                  <a:schemeClr val="bg1"/>
                </a:solidFill>
                <a:latin typeface="Montserrat" panose="00000500000000000000" pitchFamily="2" charset="-52"/>
              </a:rPr>
              <a:t>The total annual revenue at full capacity for this project phase is projected to reach $1.2 million.</a:t>
            </a:r>
            <a:endParaRPr lang="en-US" altLang="ru-RU" sz="1600" dirty="0">
              <a:solidFill>
                <a:schemeClr val="bg1"/>
              </a:solidFill>
              <a:latin typeface="Montserrat" panose="00000500000000000000" pitchFamily="2" charset="-52"/>
            </a:endParaRPr>
          </a:p>
        </p:txBody>
      </p:sp>
      <p:sp>
        <p:nvSpPr>
          <p:cNvPr id="25" name="TextBox 24"/>
          <p:cNvSpPr txBox="1"/>
          <p:nvPr/>
        </p:nvSpPr>
        <p:spPr>
          <a:xfrm>
            <a:off x="506264" y="4377253"/>
            <a:ext cx="5415614" cy="2014855"/>
          </a:xfrm>
          <a:prstGeom prst="rect">
            <a:avLst/>
          </a:prstGeom>
          <a:noFill/>
        </p:spPr>
        <p:txBody>
          <a:bodyPr wrap="square" rtlCol="0">
            <a:spAutoFit/>
          </a:bodyPr>
          <a:lstStyle/>
          <a:p>
            <a:pPr algn="just">
              <a:lnSpc>
                <a:spcPts val="1800"/>
              </a:lnSpc>
              <a:spcBef>
                <a:spcPts val="600"/>
              </a:spcBef>
              <a:spcAft>
                <a:spcPts val="600"/>
              </a:spcAft>
            </a:pPr>
            <a:r>
              <a:rPr lang="en-US" altLang="ru-RU" sz="1600" dirty="0">
                <a:solidFill>
                  <a:schemeClr val="bg1"/>
                </a:solidFill>
                <a:latin typeface="Montserrat" panose="00000500000000000000" pitchFamily="2" charset="-52"/>
              </a:rPr>
              <a:t>The main components of the project's operating costs are raw material expenses, labor costs, and energy costs.</a:t>
            </a:r>
            <a:endParaRPr lang="en-US" alt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sz="1600" dirty="0">
                <a:solidFill>
                  <a:schemeClr val="bg1"/>
                </a:solidFill>
                <a:latin typeface="Montserrat" panose="00000500000000000000" pitchFamily="2" charset="-52"/>
              </a:rPr>
              <a:t>The total annual cost of the project's financial and operational activities at full capacity will be $842.9 million.</a:t>
            </a:r>
            <a:endParaRPr lang="en-US" alt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sz="1600" dirty="0">
                <a:solidFill>
                  <a:schemeClr val="bg1"/>
                </a:solidFill>
                <a:latin typeface="Montserrat" panose="00000500000000000000" pitchFamily="2" charset="-52"/>
              </a:rPr>
              <a:t>Project Operating Profitability</a:t>
            </a:r>
            <a:endParaRPr lang="en-US" altLang="ru-RU" sz="1600" dirty="0">
              <a:solidFill>
                <a:schemeClr val="bg1"/>
              </a:solidFill>
              <a:latin typeface="Montserrat" panose="00000500000000000000" pitchFamily="2" charset="-52"/>
            </a:endParaRPr>
          </a:p>
        </p:txBody>
      </p:sp>
      <p:graphicFrame>
        <p:nvGraphicFramePr>
          <p:cNvPr id="15" name="Диаграмма 14"/>
          <p:cNvGraphicFramePr/>
          <p:nvPr/>
        </p:nvGraphicFramePr>
        <p:xfrm>
          <a:off x="6112128" y="1215415"/>
          <a:ext cx="7158171" cy="290521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Диаграмма 15"/>
          <p:cNvGraphicFramePr/>
          <p:nvPr/>
        </p:nvGraphicFramePr>
        <p:xfrm>
          <a:off x="6265920" y="4889212"/>
          <a:ext cx="6850585" cy="3049932"/>
        </p:xfrm>
        <a:graphic>
          <a:graphicData uri="http://schemas.openxmlformats.org/drawingml/2006/chart">
            <c:chart xmlns:c="http://schemas.openxmlformats.org/drawingml/2006/chart" xmlns:r="http://schemas.openxmlformats.org/officeDocument/2006/relationships" r:id="rId2"/>
          </a:graphicData>
        </a:graphic>
      </p:graphicFrame>
      <p:sp>
        <p:nvSpPr>
          <p:cNvPr id="17" name="object 8"/>
          <p:cNvSpPr txBox="1"/>
          <p:nvPr/>
        </p:nvSpPr>
        <p:spPr>
          <a:xfrm>
            <a:off x="6112128" y="855721"/>
            <a:ext cx="4525838" cy="291465"/>
          </a:xfrm>
          <a:prstGeom prst="rect">
            <a:avLst/>
          </a:prstGeom>
        </p:spPr>
        <p:txBody>
          <a:bodyPr vert="horz" wrap="square" lIns="0" tIns="15238" rIns="0" bIns="0" rtlCol="0">
            <a:spAutoFit/>
          </a:bodyPr>
          <a:lstStyle/>
          <a:p>
            <a:pPr marL="15240" marR="6350" algn="ctr">
              <a:spcBef>
                <a:spcPts val="120"/>
              </a:spcBef>
            </a:pPr>
            <a:r>
              <a:rPr lang="en-US" altLang="ru-RU" b="1" dirty="0">
                <a:solidFill>
                  <a:schemeClr val="bg1"/>
                </a:solidFill>
                <a:latin typeface="Montserrat" panose="00000500000000000000" pitchFamily="2" charset="-52"/>
              </a:rPr>
              <a:t>Revenue </a:t>
            </a:r>
            <a:r>
              <a:rPr lang="en-US" altLang="ru-RU" sz="1600" i="1" dirty="0">
                <a:solidFill>
                  <a:schemeClr val="bg1"/>
                </a:solidFill>
                <a:latin typeface="Montserrat" panose="00000500000000000000" pitchFamily="2" charset="-52"/>
              </a:rPr>
              <a:t>(thousands of dollars)</a:t>
            </a:r>
            <a:endParaRPr lang="en-US" altLang="ru-RU" sz="1600" i="1" dirty="0">
              <a:solidFill>
                <a:schemeClr val="bg1"/>
              </a:solidFill>
              <a:latin typeface="Montserrat" panose="00000500000000000000" pitchFamily="2" charset="-52"/>
            </a:endParaRPr>
          </a:p>
        </p:txBody>
      </p:sp>
      <p:sp>
        <p:nvSpPr>
          <p:cNvPr id="20" name="object 8"/>
          <p:cNvSpPr txBox="1"/>
          <p:nvPr/>
        </p:nvSpPr>
        <p:spPr>
          <a:xfrm>
            <a:off x="6422661" y="4376655"/>
            <a:ext cx="4525838" cy="291465"/>
          </a:xfrm>
          <a:prstGeom prst="rect">
            <a:avLst/>
          </a:prstGeom>
        </p:spPr>
        <p:txBody>
          <a:bodyPr vert="horz" wrap="square" lIns="0" tIns="15238" rIns="0" bIns="0" rtlCol="0">
            <a:spAutoFit/>
          </a:bodyPr>
          <a:lstStyle/>
          <a:p>
            <a:pPr marL="15240" marR="6350" algn="ctr">
              <a:spcBef>
                <a:spcPts val="120"/>
              </a:spcBef>
            </a:pPr>
            <a:r>
              <a:rPr lang="en-US" altLang="ru-RU" b="1" dirty="0">
                <a:solidFill>
                  <a:schemeClr val="bg1"/>
                </a:solidFill>
                <a:latin typeface="Montserrat" panose="00000500000000000000" pitchFamily="2" charset="-52"/>
              </a:rPr>
              <a:t>Cost </a:t>
            </a:r>
            <a:r>
              <a:rPr lang="en-US" altLang="ru-RU" sz="1600" i="1" dirty="0">
                <a:solidFill>
                  <a:schemeClr val="bg1"/>
                </a:solidFill>
                <a:latin typeface="Montserrat" panose="00000500000000000000" pitchFamily="2" charset="-52"/>
              </a:rPr>
              <a:t>(thousands of dollars)</a:t>
            </a:r>
            <a:endParaRPr lang="en-US" altLang="ru-RU" sz="1600" i="1" dirty="0">
              <a:solidFill>
                <a:schemeClr val="bg1"/>
              </a:solidFill>
              <a:latin typeface="Montserrat" panose="00000500000000000000" pitchFamily="2" charset="-52"/>
            </a:endParaRPr>
          </a:p>
        </p:txBody>
      </p:sp>
      <p:sp>
        <p:nvSpPr>
          <p:cNvPr id="22" name="object 8"/>
          <p:cNvSpPr txBox="1"/>
          <p:nvPr/>
        </p:nvSpPr>
        <p:spPr>
          <a:xfrm>
            <a:off x="9691212" y="7663362"/>
            <a:ext cx="3374710" cy="291465"/>
          </a:xfrm>
          <a:prstGeom prst="rect">
            <a:avLst/>
          </a:prstGeom>
        </p:spPr>
        <p:txBody>
          <a:bodyPr vert="horz" wrap="square" lIns="0" tIns="15238" rIns="0" bIns="0" rtlCol="0">
            <a:spAutoFit/>
          </a:bodyPr>
          <a:lstStyle/>
          <a:p>
            <a:pPr marL="15240" marR="6350">
              <a:spcBef>
                <a:spcPts val="120"/>
              </a:spcBef>
            </a:pPr>
            <a:r>
              <a:rPr lang="en-US" altLang="ru-RU" b="1" spc="-13" dirty="0">
                <a:solidFill>
                  <a:schemeClr val="bg1"/>
                </a:solidFill>
                <a:latin typeface="Montserrat" panose="00000500000000000000" pitchFamily="2" charset="-52"/>
                <a:cs typeface="Arial MT"/>
              </a:rPr>
              <a:t>Total OPEX</a:t>
            </a:r>
            <a:r>
              <a:rPr lang="en-US" altLang="ru-RU" i="1" spc="-13" dirty="0">
                <a:solidFill>
                  <a:schemeClr val="bg1"/>
                </a:solidFill>
                <a:latin typeface="Montserrat" panose="00000500000000000000" pitchFamily="2" charset="-52"/>
                <a:cs typeface="Arial MT"/>
              </a:rPr>
              <a:t>: $0.84 million</a:t>
            </a:r>
            <a:endParaRPr lang="en-US" altLang="ru-RU" i="1" spc="-13" dirty="0">
              <a:solidFill>
                <a:schemeClr val="bg1"/>
              </a:solidFill>
              <a:latin typeface="Montserrat" panose="00000500000000000000" pitchFamily="2" charset="-52"/>
              <a:cs typeface="Arial MT"/>
            </a:endParaRPr>
          </a:p>
        </p:txBody>
      </p:sp>
      <p:sp>
        <p:nvSpPr>
          <p:cNvPr id="23" name="TextBox 22"/>
          <p:cNvSpPr txBox="1"/>
          <p:nvPr/>
        </p:nvSpPr>
        <p:spPr>
          <a:xfrm>
            <a:off x="401934" y="6967232"/>
            <a:ext cx="5710194" cy="368300"/>
          </a:xfrm>
          <a:prstGeom prst="rect">
            <a:avLst/>
          </a:prstGeom>
          <a:noFill/>
        </p:spPr>
        <p:txBody>
          <a:bodyPr wrap="square">
            <a:spAutoFit/>
          </a:bodyPr>
          <a:lstStyle/>
          <a:p>
            <a:r>
              <a:rPr lang="en-US" altLang="ru-RU" dirty="0">
                <a:solidFill>
                  <a:schemeClr val="bg1"/>
                </a:solidFill>
              </a:rPr>
              <a:t>($1.2 million – $0.84 million) / $0.84 million = 39.7%</a:t>
            </a:r>
            <a:endParaRPr lang="en-US" altLang="ru-RU" dirty="0">
              <a:solidFill>
                <a:schemeClr val="bg1"/>
              </a:solidFill>
            </a:endParaRPr>
          </a:p>
        </p:txBody>
      </p:sp>
      <p:sp>
        <p:nvSpPr>
          <p:cNvPr id="28"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4" name="object 8"/>
          <p:cNvSpPr txBox="1"/>
          <p:nvPr/>
        </p:nvSpPr>
        <p:spPr>
          <a:xfrm>
            <a:off x="2810516" y="266902"/>
            <a:ext cx="11496088" cy="383540"/>
          </a:xfrm>
          <a:prstGeom prst="rect">
            <a:avLst/>
          </a:prstGeom>
        </p:spPr>
        <p:txBody>
          <a:bodyPr vert="horz" wrap="square" lIns="0" tIns="15238" rIns="0" bIns="0" rtlCol="0">
            <a:spAutoFit/>
          </a:bodyPr>
          <a:lstStyle/>
          <a:p>
            <a:pPr marL="15240" marR="6350" algn="ctr">
              <a:spcBef>
                <a:spcPts val="120"/>
              </a:spcBef>
            </a:pPr>
            <a:r>
              <a:rPr lang="en-US" altLang="ru-RU" sz="2400" b="1" dirty="0">
                <a:solidFill>
                  <a:schemeClr val="bg1"/>
                </a:solidFill>
                <a:latin typeface="Montserrat" panose="00000500000000000000" pitchFamily="2" charset="-52"/>
                <a:ea typeface="Unbounded Bold" pitchFamily="34" charset="-122"/>
              </a:rPr>
              <a:t>Vertical integration in the horticulture and cold chain industry</a:t>
            </a:r>
            <a:endParaRPr lang="en-US" altLang="ru-RU" sz="24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p:nvPr/>
        </p:nvGraphicFramePr>
        <p:xfrm>
          <a:off x="389914" y="4895754"/>
          <a:ext cx="9344942" cy="3183247"/>
        </p:xfrm>
        <a:graphic>
          <a:graphicData uri="http://schemas.openxmlformats.org/drawingml/2006/chart">
            <c:chart xmlns:c="http://schemas.openxmlformats.org/drawingml/2006/chart" xmlns:r="http://schemas.openxmlformats.org/officeDocument/2006/relationships" r:id="rId1"/>
          </a:graphicData>
        </a:graphic>
      </p:graphicFrame>
      <p:sp>
        <p:nvSpPr>
          <p:cNvPr id="11" name="object 8"/>
          <p:cNvSpPr txBox="1"/>
          <p:nvPr/>
        </p:nvSpPr>
        <p:spPr>
          <a:xfrm>
            <a:off x="3424969" y="870762"/>
            <a:ext cx="3003249" cy="260350"/>
          </a:xfrm>
          <a:prstGeom prst="rect">
            <a:avLst/>
          </a:prstGeom>
        </p:spPr>
        <p:txBody>
          <a:bodyPr vert="horz" wrap="square" lIns="0" tIns="15238" rIns="0" bIns="0" rtlCol="0">
            <a:spAutoFit/>
          </a:bodyPr>
          <a:lstStyle/>
          <a:p>
            <a:pPr marL="15240" marR="6350" algn="ctr">
              <a:spcBef>
                <a:spcPts val="120"/>
              </a:spcBef>
            </a:pPr>
            <a:r>
              <a:rPr lang="en-US" altLang="ru-RU" sz="1600" b="1" dirty="0">
                <a:solidFill>
                  <a:schemeClr val="bg1"/>
                </a:solidFill>
                <a:latin typeface="Montserrat" panose="00000500000000000000" pitchFamily="2" charset="-52"/>
              </a:rPr>
              <a:t>Revenue</a:t>
            </a:r>
            <a:r>
              <a:rPr lang="en-US" altLang="ru-RU" sz="1200" dirty="0">
                <a:solidFill>
                  <a:schemeClr val="bg1"/>
                </a:solidFill>
                <a:latin typeface="Montserrat" panose="00000500000000000000" pitchFamily="2" charset="-52"/>
              </a:rPr>
              <a:t> (in millions of dollars)</a:t>
            </a:r>
            <a:endParaRPr lang="ru-RU" sz="1200" dirty="0">
              <a:solidFill>
                <a:schemeClr val="bg1"/>
              </a:solidFill>
              <a:latin typeface="Montserrat" panose="00000500000000000000" pitchFamily="2" charset="-52"/>
            </a:endParaRPr>
          </a:p>
        </p:txBody>
      </p:sp>
      <p:sp>
        <p:nvSpPr>
          <p:cNvPr id="14" name="object 8"/>
          <p:cNvSpPr txBox="1"/>
          <p:nvPr/>
        </p:nvSpPr>
        <p:spPr>
          <a:xfrm>
            <a:off x="2559050" y="4510405"/>
            <a:ext cx="4734560" cy="283210"/>
          </a:xfrm>
          <a:prstGeom prst="rect">
            <a:avLst/>
          </a:prstGeom>
        </p:spPr>
        <p:txBody>
          <a:bodyPr vert="horz" wrap="square" lIns="0" tIns="15238" rIns="0" bIns="0" rtlCol="0">
            <a:noAutofit/>
          </a:bodyPr>
          <a:lstStyle/>
          <a:p>
            <a:pPr algn="ctr" rtl="0">
              <a:defRPr sz="1860" b="0" i="0" u="none" strike="noStrike" kern="1200" spc="0" baseline="0">
                <a:solidFill>
                  <a:srgbClr val="08261F"/>
                </a:solidFill>
                <a:latin typeface="+mn-lt"/>
                <a:ea typeface="+mn-ea"/>
                <a:cs typeface="+mn-cs"/>
              </a:defRPr>
            </a:pPr>
            <a:r>
              <a:rPr lang="en-US" altLang="ru-RU" sz="1600" b="1" dirty="0">
                <a:solidFill>
                  <a:schemeClr val="bg1"/>
                </a:solidFill>
                <a:latin typeface="Montserrat" panose="00000500000000000000" pitchFamily="2" charset="-52"/>
              </a:rPr>
              <a:t>Operating expenses</a:t>
            </a:r>
            <a:r>
              <a:rPr lang="en-US" altLang="ru-RU" sz="1200" dirty="0">
                <a:solidFill>
                  <a:schemeClr val="bg1"/>
                </a:solidFill>
                <a:latin typeface="Montserrat" panose="00000500000000000000" pitchFamily="2" charset="-52"/>
              </a:rPr>
              <a:t> (in millions of dollars)</a:t>
            </a:r>
            <a:endParaRPr lang="en-US" altLang="ru-RU" sz="1200" dirty="0">
              <a:solidFill>
                <a:schemeClr val="bg1"/>
              </a:solidFill>
              <a:latin typeface="Montserrat" panose="00000500000000000000" pitchFamily="2" charset="-52"/>
            </a:endParaRPr>
          </a:p>
        </p:txBody>
      </p:sp>
      <p:cxnSp>
        <p:nvCxnSpPr>
          <p:cNvPr id="12" name="Прямая соединительная линия 11"/>
          <p:cNvCxnSpPr/>
          <p:nvPr/>
        </p:nvCxnSpPr>
        <p:spPr>
          <a:xfrm flipV="1">
            <a:off x="472611" y="4412676"/>
            <a:ext cx="9068608" cy="63264"/>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69" y="67702"/>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641" y="135291"/>
            <a:ext cx="1845875" cy="608053"/>
          </a:xfrm>
          <a:prstGeom prst="rect">
            <a:avLst/>
          </a:prstGeom>
        </p:spPr>
      </p:pic>
      <p:graphicFrame>
        <p:nvGraphicFramePr>
          <p:cNvPr id="17" name="Диаграмма 16"/>
          <p:cNvGraphicFramePr/>
          <p:nvPr/>
        </p:nvGraphicFramePr>
        <p:xfrm>
          <a:off x="-635" y="838200"/>
          <a:ext cx="9616440" cy="349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9907792" y="1172381"/>
            <a:ext cx="4442909" cy="2707005"/>
          </a:xfrm>
          <a:prstGeom prst="rect">
            <a:avLst/>
          </a:prstGeom>
          <a:noFill/>
        </p:spPr>
        <p:txBody>
          <a:bodyPr wrap="square" rtlCol="0">
            <a:spAutoFit/>
          </a:bodyPr>
          <a:lstStyle/>
          <a:p>
            <a:pPr algn="just">
              <a:lnSpc>
                <a:spcPts val="1800"/>
              </a:lnSpc>
              <a:spcBef>
                <a:spcPts val="600"/>
              </a:spcBef>
              <a:spcAft>
                <a:spcPts val="600"/>
              </a:spcAft>
            </a:pPr>
            <a:r>
              <a:rPr lang="en-US" altLang="ru-RU" dirty="0">
                <a:solidFill>
                  <a:schemeClr val="bg1"/>
                </a:solidFill>
                <a:latin typeface="Montserrat" panose="00000500000000000000" pitchFamily="2" charset="-52"/>
              </a:rPr>
              <a:t>The project's revenue comes from selling grapes and apples in export packaging, as well as providing refrigerated storage services for fruits and vegetables.</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Annual total revenue at full capacity is projected to reach $1.2 million.</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The project's capacity is conservatively estimated at 6 years of operation.</a:t>
            </a:r>
            <a:endParaRPr lang="en-US" altLang="ru-RU" dirty="0">
              <a:solidFill>
                <a:schemeClr val="bg1"/>
              </a:solidFill>
              <a:latin typeface="Montserrat" panose="00000500000000000000" pitchFamily="2" charset="-52"/>
            </a:endParaRPr>
          </a:p>
        </p:txBody>
      </p:sp>
      <p:sp>
        <p:nvSpPr>
          <p:cNvPr id="40" name="TextBox 39"/>
          <p:cNvSpPr txBox="1"/>
          <p:nvPr/>
        </p:nvSpPr>
        <p:spPr>
          <a:xfrm>
            <a:off x="9907792" y="4811715"/>
            <a:ext cx="4442909" cy="2938145"/>
          </a:xfrm>
          <a:prstGeom prst="rect">
            <a:avLst/>
          </a:prstGeom>
          <a:noFill/>
        </p:spPr>
        <p:txBody>
          <a:bodyPr wrap="square" rtlCol="0">
            <a:spAutoFit/>
          </a:bodyPr>
          <a:lstStyle/>
          <a:p>
            <a:pPr algn="just">
              <a:lnSpc>
                <a:spcPts val="1800"/>
              </a:lnSpc>
              <a:spcBef>
                <a:spcPts val="600"/>
              </a:spcBef>
              <a:spcAft>
                <a:spcPts val="600"/>
              </a:spcAft>
            </a:pPr>
            <a:endParaRPr lang="ru-RU" sz="1600"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The main components of the project's operating costs are raw materials, energy expenses, and labor costs.</a:t>
            </a:r>
            <a:endParaRPr lang="en-US" altLang="ru-RU" dirty="0">
              <a:solidFill>
                <a:schemeClr val="bg1"/>
              </a:solidFill>
              <a:latin typeface="Montserrat" panose="00000500000000000000" pitchFamily="2" charset="-52"/>
            </a:endParaRPr>
          </a:p>
          <a:p>
            <a:pPr algn="just">
              <a:lnSpc>
                <a:spcPts val="1800"/>
              </a:lnSpc>
              <a:spcBef>
                <a:spcPts val="600"/>
              </a:spcBef>
              <a:spcAft>
                <a:spcPts val="600"/>
              </a:spcAft>
            </a:pPr>
            <a:r>
              <a:rPr lang="en-US" altLang="ru-RU" dirty="0">
                <a:solidFill>
                  <a:schemeClr val="bg1"/>
                </a:solidFill>
                <a:latin typeface="Montserrat" panose="00000500000000000000" pitchFamily="2" charset="-52"/>
              </a:rPr>
              <a:t>All operational expenses will be determined through competitive market analysis, with the resulting savings being allocated to investors and used for employee incentives and outsourcing company bonuses.</a:t>
            </a:r>
            <a:endParaRPr lang="en-US" altLang="ru-RU" dirty="0">
              <a:solidFill>
                <a:schemeClr val="bg1"/>
              </a:solidFill>
              <a:latin typeface="Montserrat" panose="00000500000000000000" pitchFamily="2" charset="-52"/>
            </a:endParaRPr>
          </a:p>
        </p:txBody>
      </p:sp>
      <p:sp>
        <p:nvSpPr>
          <p:cNvPr id="41" name="object 7"/>
          <p:cNvSpPr/>
          <p:nvPr/>
        </p:nvSpPr>
        <p:spPr>
          <a:xfrm>
            <a:off x="9765265" y="927231"/>
            <a:ext cx="4734518" cy="6970889"/>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42"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15" name="object 8"/>
          <p:cNvSpPr txBox="1"/>
          <p:nvPr/>
        </p:nvSpPr>
        <p:spPr>
          <a:xfrm>
            <a:off x="2955011" y="229832"/>
            <a:ext cx="11272064" cy="383540"/>
          </a:xfrm>
          <a:prstGeom prst="rect">
            <a:avLst/>
          </a:prstGeom>
        </p:spPr>
        <p:txBody>
          <a:bodyPr vert="horz" wrap="square" lIns="0" tIns="15238" rIns="0" bIns="0" rtlCol="0">
            <a:spAutoFit/>
          </a:bodyPr>
          <a:lstStyle/>
          <a:p>
            <a:pPr marL="15240" marR="6350" algn="ctr">
              <a:spcBef>
                <a:spcPts val="120"/>
              </a:spcBef>
            </a:pPr>
            <a:r>
              <a:rPr lang="en-US" altLang="ru-RU" sz="2400" b="1" dirty="0">
                <a:solidFill>
                  <a:schemeClr val="bg1"/>
                </a:solidFill>
                <a:latin typeface="Montserrat" panose="00000500000000000000" pitchFamily="2" charset="-52"/>
                <a:ea typeface="Unbounded Bold" pitchFamily="34" charset="-122"/>
              </a:rPr>
              <a:t>Vertical integration in the horticulture and cold chain industry</a:t>
            </a:r>
            <a:endParaRPr lang="en-US" altLang="ru-RU" sz="24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txBox="1"/>
          <p:nvPr/>
        </p:nvSpPr>
        <p:spPr>
          <a:xfrm>
            <a:off x="5142805" y="891638"/>
            <a:ext cx="5753188" cy="291465"/>
          </a:xfrm>
          <a:prstGeom prst="rect">
            <a:avLst/>
          </a:prstGeom>
        </p:spPr>
        <p:txBody>
          <a:bodyPr vert="horz" wrap="square" lIns="0" tIns="15238" rIns="0" bIns="0" rtlCol="0">
            <a:spAutoFit/>
          </a:bodyPr>
          <a:lstStyle/>
          <a:p>
            <a:pPr marL="15240" marR="6350" algn="ctr">
              <a:spcBef>
                <a:spcPts val="120"/>
              </a:spcBef>
            </a:pPr>
            <a:r>
              <a:rPr lang="en-US" altLang="ru-RU" b="1" dirty="0">
                <a:solidFill>
                  <a:schemeClr val="bg1"/>
                </a:solidFill>
                <a:latin typeface="Montserrat" panose="00000500000000000000" pitchFamily="2" charset="-52"/>
                <a:ea typeface="Unbounded Bold" pitchFamily="34" charset="-122"/>
              </a:rPr>
              <a:t>Project Financial Performance</a:t>
            </a:r>
            <a:r>
              <a:rPr lang="en-US" altLang="ru-RU" sz="1600" i="1" dirty="0">
                <a:solidFill>
                  <a:schemeClr val="bg1"/>
                </a:solidFill>
                <a:latin typeface="Montserrat" panose="00000500000000000000" pitchFamily="2" charset="-52"/>
                <a:ea typeface="Unbounded Bold" pitchFamily="34" charset="-122"/>
              </a:rPr>
              <a:t> (10-Year Period)</a:t>
            </a:r>
            <a:endParaRPr lang="en-US" altLang="ru-RU" sz="1600" i="1" dirty="0">
              <a:solidFill>
                <a:schemeClr val="bg1"/>
              </a:solidFill>
              <a:latin typeface="Montserrat" panose="00000500000000000000" pitchFamily="2" charset="-52"/>
              <a:ea typeface="Unbounded Bold" pitchFamily="34" charset="-122"/>
            </a:endParaRPr>
          </a:p>
        </p:txBody>
      </p:sp>
      <p:sp>
        <p:nvSpPr>
          <p:cNvPr id="15" name="Прямоугольник 14"/>
          <p:cNvSpPr/>
          <p:nvPr/>
        </p:nvSpPr>
        <p:spPr>
          <a:xfrm>
            <a:off x="1355464" y="7150312"/>
            <a:ext cx="11736592" cy="72123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latin typeface="Montserrat" panose="00000500000000000000" pitchFamily="2" charset="-52"/>
            </a:endParaRPr>
          </a:p>
        </p:txBody>
      </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76" y="84420"/>
            <a:ext cx="619977" cy="6001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641" y="135291"/>
            <a:ext cx="1845875" cy="608053"/>
          </a:xfrm>
          <a:prstGeom prst="rect">
            <a:avLst/>
          </a:prstGeom>
        </p:spPr>
      </p:pic>
      <p:graphicFrame>
        <p:nvGraphicFramePr>
          <p:cNvPr id="18" name="Диаграмма 17"/>
          <p:cNvGraphicFramePr/>
          <p:nvPr/>
        </p:nvGraphicFramePr>
        <p:xfrm>
          <a:off x="1119445" y="2058526"/>
          <a:ext cx="8046720" cy="4845471"/>
        </p:xfrm>
        <a:graphic>
          <a:graphicData uri="http://schemas.openxmlformats.org/drawingml/2006/chart">
            <c:chart xmlns:c="http://schemas.openxmlformats.org/drawingml/2006/chart" xmlns:r="http://schemas.openxmlformats.org/officeDocument/2006/relationships" r:id="rId1"/>
          </a:graphicData>
        </a:graphic>
      </p:graphicFrame>
      <p:sp>
        <p:nvSpPr>
          <p:cNvPr id="21" name="Text 12"/>
          <p:cNvSpPr/>
          <p:nvPr/>
        </p:nvSpPr>
        <p:spPr>
          <a:xfrm>
            <a:off x="1993958" y="7213088"/>
            <a:ext cx="10872188" cy="721236"/>
          </a:xfrm>
          <a:prstGeom prst="rect">
            <a:avLst/>
          </a:prstGeom>
          <a:noFill/>
        </p:spPr>
        <p:txBody>
          <a:bodyPr wrap="square" lIns="0" tIns="0" rIns="0" bIns="0" rtlCol="0" anchor="t"/>
          <a:lstStyle/>
          <a:p>
            <a:pPr marL="0" indent="0" algn="ctr">
              <a:lnSpc>
                <a:spcPct val="120000"/>
              </a:lnSpc>
              <a:buNone/>
            </a:pPr>
            <a:r>
              <a:rPr lang="en-US" altLang="ru-RU" sz="1400" b="1" dirty="0">
                <a:solidFill>
                  <a:schemeClr val="bg1"/>
                </a:solidFill>
                <a:latin typeface="Montserrat" panose="00000500000000000000" pitchFamily="2" charset="-52"/>
              </a:rPr>
              <a:t>The project demonstrates strong profitability and market demand, positioning it as an attractive investment opportunity.</a:t>
            </a:r>
            <a:endParaRPr lang="en-US" altLang="ru-RU" sz="1400" b="1" dirty="0">
              <a:solidFill>
                <a:schemeClr val="bg1"/>
              </a:solidFill>
              <a:latin typeface="Montserrat" panose="00000500000000000000" pitchFamily="2" charset="-52"/>
            </a:endParaRPr>
          </a:p>
        </p:txBody>
      </p:sp>
      <p:sp>
        <p:nvSpPr>
          <p:cNvPr id="22" name="TextBox 21"/>
          <p:cNvSpPr txBox="1"/>
          <p:nvPr/>
        </p:nvSpPr>
        <p:spPr>
          <a:xfrm>
            <a:off x="10564586" y="2269299"/>
            <a:ext cx="2249805" cy="398780"/>
          </a:xfrm>
          <a:prstGeom prst="rect">
            <a:avLst/>
          </a:prstGeom>
          <a:noFill/>
        </p:spPr>
        <p:txBody>
          <a:bodyPr wrap="none" rtlCol="0">
            <a:spAutoFit/>
          </a:bodyPr>
          <a:lstStyle/>
          <a:p>
            <a:pPr algn="l"/>
            <a:r>
              <a:rPr lang="en-US" altLang="ru-RU" sz="2000" b="1" dirty="0">
                <a:solidFill>
                  <a:schemeClr val="bg1"/>
                </a:solidFill>
                <a:latin typeface="Montserrat" panose="00000500000000000000" pitchFamily="2" charset="-52"/>
              </a:rPr>
              <a:t>Cost:</a:t>
            </a:r>
            <a:r>
              <a:rPr lang="en-US" altLang="ru-RU" dirty="0">
                <a:solidFill>
                  <a:schemeClr val="bg1"/>
                </a:solidFill>
                <a:latin typeface="Montserrat" panose="00000500000000000000" pitchFamily="2" charset="-52"/>
              </a:rPr>
              <a:t> $5.5 million.</a:t>
            </a:r>
            <a:endParaRPr lang="en-US" altLang="ru-RU" dirty="0">
              <a:solidFill>
                <a:schemeClr val="bg1"/>
              </a:solidFill>
              <a:latin typeface="Montserrat" panose="00000500000000000000" pitchFamily="2" charset="-52"/>
            </a:endParaRPr>
          </a:p>
        </p:txBody>
      </p:sp>
      <p:sp>
        <p:nvSpPr>
          <p:cNvPr id="23" name="TextBox 22"/>
          <p:cNvSpPr txBox="1"/>
          <p:nvPr/>
        </p:nvSpPr>
        <p:spPr>
          <a:xfrm>
            <a:off x="10564586" y="3017569"/>
            <a:ext cx="3698240" cy="398780"/>
          </a:xfrm>
          <a:prstGeom prst="rect">
            <a:avLst/>
          </a:prstGeom>
          <a:noFill/>
        </p:spPr>
        <p:txBody>
          <a:bodyPr wrap="none" rtlCol="0">
            <a:spAutoFit/>
          </a:bodyPr>
          <a:lstStyle/>
          <a:p>
            <a:pPr algn="l">
              <a:spcBef>
                <a:spcPts val="200"/>
              </a:spcBef>
              <a:spcAft>
                <a:spcPts val="200"/>
              </a:spcAft>
            </a:pPr>
            <a:r>
              <a:rPr lang="en-US" altLang="ru-RU" sz="2000" b="1" dirty="0">
                <a:solidFill>
                  <a:schemeClr val="bg1"/>
                </a:solidFill>
                <a:latin typeface="Montserrat" panose="00000500000000000000" pitchFamily="2" charset="-52"/>
              </a:rPr>
              <a:t>Revenue</a:t>
            </a:r>
            <a:r>
              <a:rPr lang="en-US" altLang="ru-RU" dirty="0">
                <a:solidFill>
                  <a:schemeClr val="bg1"/>
                </a:solidFill>
                <a:latin typeface="Montserrat" panose="00000500000000000000" pitchFamily="2" charset="-52"/>
              </a:rPr>
              <a:t>: $1.2 million per year</a:t>
            </a:r>
            <a:endParaRPr lang="en-US" altLang="ru-RU" dirty="0">
              <a:solidFill>
                <a:schemeClr val="bg1"/>
              </a:solidFill>
              <a:latin typeface="Montserrat" panose="00000500000000000000" pitchFamily="2" charset="-52"/>
            </a:endParaRPr>
          </a:p>
        </p:txBody>
      </p:sp>
      <p:sp>
        <p:nvSpPr>
          <p:cNvPr id="24" name="TextBox 23"/>
          <p:cNvSpPr txBox="1"/>
          <p:nvPr/>
        </p:nvSpPr>
        <p:spPr>
          <a:xfrm>
            <a:off x="10633244" y="5317270"/>
            <a:ext cx="1853565" cy="398780"/>
          </a:xfrm>
          <a:prstGeom prst="rect">
            <a:avLst/>
          </a:prstGeom>
          <a:noFill/>
        </p:spPr>
        <p:txBody>
          <a:bodyPr wrap="none" rtlCol="0">
            <a:spAutoFit/>
          </a:bodyPr>
          <a:lstStyle/>
          <a:p>
            <a:pPr algn="l">
              <a:spcBef>
                <a:spcPts val="200"/>
              </a:spcBef>
              <a:spcAft>
                <a:spcPts val="200"/>
              </a:spcAft>
            </a:pPr>
            <a:r>
              <a:rPr lang="en-US" altLang="ru-RU" sz="2000" b="1" dirty="0">
                <a:solidFill>
                  <a:schemeClr val="bg1"/>
                </a:solidFill>
                <a:latin typeface="Montserrat" panose="00000500000000000000" pitchFamily="2" charset="-52"/>
              </a:rPr>
              <a:t>DPP</a:t>
            </a:r>
            <a:r>
              <a:rPr lang="en-US" altLang="ru-RU" dirty="0">
                <a:solidFill>
                  <a:schemeClr val="bg1"/>
                </a:solidFill>
                <a:latin typeface="Montserrat" panose="00000500000000000000" pitchFamily="2" charset="-52"/>
              </a:rPr>
              <a:t>: 9.7 years</a:t>
            </a:r>
            <a:endParaRPr lang="en-US" altLang="ru-RU" dirty="0">
              <a:solidFill>
                <a:schemeClr val="bg1"/>
              </a:solidFill>
              <a:latin typeface="Montserrat" panose="00000500000000000000" pitchFamily="2" charset="-52"/>
            </a:endParaRPr>
          </a:p>
        </p:txBody>
      </p:sp>
      <p:sp>
        <p:nvSpPr>
          <p:cNvPr id="25" name="TextBox 24"/>
          <p:cNvSpPr txBox="1"/>
          <p:nvPr/>
        </p:nvSpPr>
        <p:spPr>
          <a:xfrm>
            <a:off x="10604457" y="3894024"/>
            <a:ext cx="2475230" cy="368300"/>
          </a:xfrm>
          <a:prstGeom prst="rect">
            <a:avLst/>
          </a:prstGeom>
          <a:noFill/>
        </p:spPr>
        <p:txBody>
          <a:bodyPr wrap="none" rtlCol="0">
            <a:spAutoFit/>
          </a:bodyPr>
          <a:lstStyle/>
          <a:p>
            <a:pPr algn="l">
              <a:spcBef>
                <a:spcPts val="200"/>
              </a:spcBef>
              <a:spcAft>
                <a:spcPts val="200"/>
              </a:spcAft>
            </a:pPr>
            <a:r>
              <a:rPr lang="en-US" altLang="ru-RU" b="1" dirty="0">
                <a:solidFill>
                  <a:schemeClr val="bg1"/>
                </a:solidFill>
                <a:latin typeface="Montserrat" panose="00000500000000000000" pitchFamily="2" charset="-52"/>
              </a:rPr>
              <a:t>Profitability</a:t>
            </a:r>
            <a:r>
              <a:rPr lang="en-US" altLang="ru-RU" dirty="0">
                <a:solidFill>
                  <a:schemeClr val="bg1"/>
                </a:solidFill>
                <a:latin typeface="Montserrat" panose="00000500000000000000" pitchFamily="2" charset="-52"/>
              </a:rPr>
              <a:t>: ~39.7%</a:t>
            </a:r>
            <a:endParaRPr lang="en-US" altLang="ru-RU" dirty="0">
              <a:solidFill>
                <a:schemeClr val="bg1"/>
              </a:solidFill>
              <a:latin typeface="Montserrat" panose="00000500000000000000" pitchFamily="2" charset="-52"/>
            </a:endParaRPr>
          </a:p>
        </p:txBody>
      </p:sp>
      <p:sp>
        <p:nvSpPr>
          <p:cNvPr id="26" name="TextBox 25"/>
          <p:cNvSpPr txBox="1"/>
          <p:nvPr/>
        </p:nvSpPr>
        <p:spPr>
          <a:xfrm>
            <a:off x="10633244" y="4665945"/>
            <a:ext cx="1485900" cy="398780"/>
          </a:xfrm>
          <a:prstGeom prst="rect">
            <a:avLst/>
          </a:prstGeom>
          <a:noFill/>
        </p:spPr>
        <p:txBody>
          <a:bodyPr wrap="none" rtlCol="0">
            <a:spAutoFit/>
          </a:bodyPr>
          <a:lstStyle/>
          <a:p>
            <a:pPr>
              <a:spcBef>
                <a:spcPts val="200"/>
              </a:spcBef>
              <a:spcAft>
                <a:spcPts val="200"/>
              </a:spcAft>
            </a:pPr>
            <a:r>
              <a:rPr lang="en-US" sz="2000" b="1" dirty="0">
                <a:solidFill>
                  <a:schemeClr val="bg1"/>
                </a:solidFill>
                <a:latin typeface="Montserrat" panose="00000500000000000000" pitchFamily="2" charset="-52"/>
              </a:rPr>
              <a:t>IRR</a:t>
            </a:r>
            <a:r>
              <a:rPr lang="en-US" b="1" dirty="0">
                <a:solidFill>
                  <a:schemeClr val="bg1"/>
                </a:solidFill>
                <a:latin typeface="Montserrat" panose="00000500000000000000" pitchFamily="2" charset="-52"/>
              </a:rPr>
              <a:t>:</a:t>
            </a:r>
            <a:r>
              <a:rPr lang="en-US"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 </a:t>
            </a:r>
            <a:r>
              <a:rPr lang="en-US" b="1" dirty="0">
                <a:solidFill>
                  <a:schemeClr val="bg1"/>
                </a:solidFill>
                <a:latin typeface="Montserrat" panose="00000500000000000000" pitchFamily="2" charset="-52"/>
              </a:rPr>
              <a:t>9,7</a:t>
            </a:r>
            <a:r>
              <a:rPr lang="en-US" dirty="0">
                <a:solidFill>
                  <a:schemeClr val="bg1"/>
                </a:solidFill>
                <a:latin typeface="Montserrat" panose="00000500000000000000" pitchFamily="2" charset="-52"/>
              </a:rPr>
              <a:t>%</a:t>
            </a:r>
            <a:endParaRPr lang="en-US" dirty="0">
              <a:solidFill>
                <a:schemeClr val="bg1"/>
              </a:solidFill>
              <a:latin typeface="Montserrat" panose="00000500000000000000" pitchFamily="2" charset="-52"/>
            </a:endParaRPr>
          </a:p>
        </p:txBody>
      </p:sp>
      <p:sp>
        <p:nvSpPr>
          <p:cNvPr id="27" name="Прямоугольник: скругленные углы 26"/>
          <p:cNvSpPr/>
          <p:nvPr/>
        </p:nvSpPr>
        <p:spPr>
          <a:xfrm>
            <a:off x="10032161" y="2284516"/>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Прямоугольник: скругленные углы 27"/>
          <p:cNvSpPr/>
          <p:nvPr/>
        </p:nvSpPr>
        <p:spPr>
          <a:xfrm>
            <a:off x="10038028" y="4691310"/>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Прямоугольник: скругленные углы 28"/>
          <p:cNvSpPr/>
          <p:nvPr/>
        </p:nvSpPr>
        <p:spPr>
          <a:xfrm>
            <a:off x="10038028" y="3894024"/>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Прямоугольник: скругленные углы 29"/>
          <p:cNvSpPr/>
          <p:nvPr/>
        </p:nvSpPr>
        <p:spPr>
          <a:xfrm>
            <a:off x="10051529" y="5337336"/>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Прямоугольник: скругленные углы 30"/>
          <p:cNvSpPr/>
          <p:nvPr/>
        </p:nvSpPr>
        <p:spPr>
          <a:xfrm>
            <a:off x="10032161" y="3032817"/>
            <a:ext cx="468000" cy="326333"/>
          </a:xfrm>
          <a:prstGeom prst="roundRect">
            <a:avLst>
              <a:gd name="adj" fmla="val 283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Рисунок 31"/>
          <p:cNvPicPr>
            <a:picLocks noChangeAspect="1"/>
          </p:cNvPicPr>
          <p:nvPr/>
        </p:nvPicPr>
        <p:blipFill>
          <a:blip r:embed="rId5"/>
          <a:stretch>
            <a:fillRect/>
          </a:stretch>
        </p:blipFill>
        <p:spPr>
          <a:xfrm>
            <a:off x="10098766" y="2269299"/>
            <a:ext cx="334790" cy="286563"/>
          </a:xfrm>
          <a:prstGeom prst="rect">
            <a:avLst/>
          </a:prstGeom>
        </p:spPr>
      </p:pic>
      <p:pic>
        <p:nvPicPr>
          <p:cNvPr id="33" name="Рисунок 32"/>
          <p:cNvPicPr>
            <a:picLocks noChangeAspect="1"/>
          </p:cNvPicPr>
          <p:nvPr/>
        </p:nvPicPr>
        <p:blipFill>
          <a:blip r:embed="rId6"/>
          <a:stretch>
            <a:fillRect/>
          </a:stretch>
        </p:blipFill>
        <p:spPr>
          <a:xfrm>
            <a:off x="10126172" y="3055994"/>
            <a:ext cx="279978" cy="279978"/>
          </a:xfrm>
          <a:prstGeom prst="rect">
            <a:avLst/>
          </a:prstGeom>
        </p:spPr>
      </p:pic>
      <p:pic>
        <p:nvPicPr>
          <p:cNvPr id="34" name="Рисунок 33"/>
          <p:cNvPicPr>
            <a:picLocks noChangeAspect="1"/>
          </p:cNvPicPr>
          <p:nvPr/>
        </p:nvPicPr>
        <p:blipFill>
          <a:blip r:embed="rId7"/>
          <a:stretch>
            <a:fillRect/>
          </a:stretch>
        </p:blipFill>
        <p:spPr>
          <a:xfrm>
            <a:off x="10197381" y="5357816"/>
            <a:ext cx="279978" cy="279978"/>
          </a:xfrm>
          <a:prstGeom prst="rect">
            <a:avLst/>
          </a:prstGeom>
        </p:spPr>
      </p:pic>
      <p:pic>
        <p:nvPicPr>
          <p:cNvPr id="35" name="Рисунок 34"/>
          <p:cNvPicPr>
            <a:picLocks noChangeAspect="1"/>
          </p:cNvPicPr>
          <p:nvPr/>
        </p:nvPicPr>
        <p:blipFill>
          <a:blip r:embed="rId8"/>
          <a:stretch>
            <a:fillRect/>
          </a:stretch>
        </p:blipFill>
        <p:spPr>
          <a:xfrm>
            <a:off x="10136457" y="3919981"/>
            <a:ext cx="279978" cy="279978"/>
          </a:xfrm>
          <a:prstGeom prst="rect">
            <a:avLst/>
          </a:prstGeom>
        </p:spPr>
      </p:pic>
      <p:pic>
        <p:nvPicPr>
          <p:cNvPr id="36" name="Рисунок 35"/>
          <p:cNvPicPr>
            <a:picLocks noChangeAspect="1"/>
          </p:cNvPicPr>
          <p:nvPr/>
        </p:nvPicPr>
        <p:blipFill>
          <a:blip r:embed="rId9"/>
          <a:stretch>
            <a:fillRect/>
          </a:stretch>
        </p:blipFill>
        <p:spPr>
          <a:xfrm>
            <a:off x="10145540" y="4714487"/>
            <a:ext cx="279978" cy="279978"/>
          </a:xfrm>
          <a:prstGeom prst="rect">
            <a:avLst/>
          </a:prstGeom>
        </p:spPr>
      </p:pic>
      <p:sp>
        <p:nvSpPr>
          <p:cNvPr id="37" name="object 8"/>
          <p:cNvSpPr txBox="1"/>
          <p:nvPr/>
        </p:nvSpPr>
        <p:spPr>
          <a:xfrm>
            <a:off x="2489242" y="1721799"/>
            <a:ext cx="4734518" cy="229870"/>
          </a:xfrm>
          <a:prstGeom prst="rect">
            <a:avLst/>
          </a:prstGeom>
        </p:spPr>
        <p:txBody>
          <a:bodyPr vert="horz" wrap="square" lIns="0" tIns="15238" rIns="0" bIns="0" rtlCol="0">
            <a:spAutoFit/>
          </a:bodyPr>
          <a:lstStyle/>
          <a:p>
            <a:pPr algn="ctr" rtl="0">
              <a:defRPr sz="1860" b="0" i="0" u="none" strike="noStrike" kern="1200" spc="0" baseline="0">
                <a:solidFill>
                  <a:srgbClr val="08261F"/>
                </a:solidFill>
                <a:latin typeface="+mn-lt"/>
                <a:ea typeface="+mn-ea"/>
                <a:cs typeface="+mn-cs"/>
              </a:defRPr>
            </a:pPr>
            <a:r>
              <a:rPr lang="en-US" altLang="ru-RU" sz="1400" b="1" dirty="0">
                <a:solidFill>
                  <a:schemeClr val="bg1"/>
                </a:solidFill>
                <a:latin typeface="Montserrat" panose="00000500000000000000" pitchFamily="2" charset="-52"/>
              </a:rPr>
              <a:t>Profitability </a:t>
            </a:r>
            <a:r>
              <a:rPr lang="en-US" altLang="ru-RU" sz="1200" dirty="0">
                <a:solidFill>
                  <a:schemeClr val="bg1"/>
                </a:solidFill>
                <a:latin typeface="Montserrat" panose="00000500000000000000" pitchFamily="2" charset="-52"/>
              </a:rPr>
              <a:t>(in millions of dollars)</a:t>
            </a:r>
            <a:endParaRPr lang="en-US" altLang="ru-RU" sz="1200" dirty="0">
              <a:solidFill>
                <a:schemeClr val="bg1"/>
              </a:solidFill>
              <a:latin typeface="Montserrat" panose="00000500000000000000" pitchFamily="2" charset="-52"/>
            </a:endParaRPr>
          </a:p>
        </p:txBody>
      </p:sp>
      <p:sp>
        <p:nvSpPr>
          <p:cNvPr id="39" name="object 7"/>
          <p:cNvSpPr/>
          <p:nvPr/>
        </p:nvSpPr>
        <p:spPr>
          <a:xfrm>
            <a:off x="55674" y="25663"/>
            <a:ext cx="14519051" cy="717681"/>
          </a:xfrm>
          <a:custGeom>
            <a:avLst/>
            <a:gdLst/>
            <a:ahLst/>
            <a:cxnLst/>
            <a:rect l="l" t="t" r="r" b="b"/>
            <a:pathLst>
              <a:path w="7173595" h="981075">
                <a:moveTo>
                  <a:pt x="7172998" y="0"/>
                </a:moveTo>
                <a:lnTo>
                  <a:pt x="0" y="0"/>
                </a:lnTo>
                <a:lnTo>
                  <a:pt x="0" y="980643"/>
                </a:lnTo>
                <a:lnTo>
                  <a:pt x="7172998" y="980643"/>
                </a:lnTo>
                <a:lnTo>
                  <a:pt x="7172998" y="0"/>
                </a:lnTo>
                <a:close/>
              </a:path>
            </a:pathLst>
          </a:custGeom>
          <a:noFill/>
          <a:ln>
            <a:solidFill>
              <a:schemeClr val="bg1"/>
            </a:solidFill>
          </a:ln>
        </p:spPr>
        <p:txBody>
          <a:bodyPr wrap="square" lIns="0" tIns="0" rIns="0" bIns="0" rtlCol="0"/>
          <a:lstStyle/>
          <a:p>
            <a:endParaRPr dirty="0">
              <a:solidFill>
                <a:schemeClr val="bg1"/>
              </a:solidFill>
              <a:latin typeface="Montserrat" panose="00000500000000000000" pitchFamily="2" charset="-52"/>
            </a:endParaRPr>
          </a:p>
        </p:txBody>
      </p:sp>
      <p:sp>
        <p:nvSpPr>
          <p:cNvPr id="38" name="object 8"/>
          <p:cNvSpPr txBox="1"/>
          <p:nvPr/>
        </p:nvSpPr>
        <p:spPr>
          <a:xfrm>
            <a:off x="2958904" y="235156"/>
            <a:ext cx="11355487" cy="383540"/>
          </a:xfrm>
          <a:prstGeom prst="rect">
            <a:avLst/>
          </a:prstGeom>
        </p:spPr>
        <p:txBody>
          <a:bodyPr vert="horz" wrap="square" lIns="0" tIns="15238" rIns="0" bIns="0" rtlCol="0">
            <a:spAutoFit/>
          </a:bodyPr>
          <a:lstStyle/>
          <a:p>
            <a:pPr marL="15240" marR="6350" algn="ctr">
              <a:spcBef>
                <a:spcPts val="120"/>
              </a:spcBef>
            </a:pPr>
            <a:r>
              <a:rPr lang="en-US" altLang="ru-RU" sz="2400" b="1" dirty="0">
                <a:solidFill>
                  <a:schemeClr val="bg1"/>
                </a:solidFill>
                <a:latin typeface="Montserrat" panose="00000500000000000000" pitchFamily="2" charset="-52"/>
                <a:ea typeface="Unbounded Bold" pitchFamily="34" charset="-122"/>
              </a:rPr>
              <a:t>Vertical integration in the horticulture and cold chain industry</a:t>
            </a:r>
            <a:endParaRPr lang="en-US" altLang="ru-RU" sz="2400" b="1" dirty="0">
              <a:solidFill>
                <a:schemeClr val="bg1"/>
              </a:solidFill>
              <a:latin typeface="Montserrat" panose="00000500000000000000" pitchFamily="2" charset="-52"/>
              <a:ea typeface="Unbounded Bold" pitchFamily="34" charset="-122"/>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13286</Words>
  <Application>WPS Presentation</Application>
  <PresentationFormat>Произвольный</PresentationFormat>
  <Paragraphs>463</Paragraphs>
  <Slides>27</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27</vt:i4>
      </vt:variant>
    </vt:vector>
  </HeadingPairs>
  <TitlesOfParts>
    <vt:vector size="46" baseType="lpstr">
      <vt:lpstr>Arial</vt:lpstr>
      <vt:lpstr>SimSun</vt:lpstr>
      <vt:lpstr>Wingdings</vt:lpstr>
      <vt:lpstr>Segoe UI</vt:lpstr>
      <vt:lpstr>Segoe UI Light</vt:lpstr>
      <vt:lpstr>Montserrat</vt:lpstr>
      <vt:lpstr>Unbounded Bold</vt:lpstr>
      <vt:lpstr>Arial MT</vt:lpstr>
      <vt:lpstr>Trebuchet MS</vt:lpstr>
      <vt:lpstr>Sitka Small</vt:lpstr>
      <vt:lpstr>Calibri</vt:lpstr>
      <vt:lpstr>Arial Unicode MS</vt:lpstr>
      <vt:lpstr>Microsoft YaHei</vt:lpstr>
      <vt:lpstr>等线 Light</vt:lpstr>
      <vt:lpstr>等线</vt:lpstr>
      <vt:lpstr>Roboto</vt:lpstr>
      <vt:lpstr>Times New Roman</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BEKHZOD UTAYEV</dc:creator>
  <cp:lastModifiedBy>Doston Rustamov</cp:lastModifiedBy>
  <cp:revision>470</cp:revision>
  <dcterms:created xsi:type="dcterms:W3CDTF">2025-07-12T10:13:00Z</dcterms:created>
  <dcterms:modified xsi:type="dcterms:W3CDTF">2026-02-24T08:09:01Z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1049-12.1.0.25242</vt:lpwstr>
  </property>
  <property fmtid="{D5CDD505-2E9C-101B-9397-08002B2CF9AE}" pid="3" name="ICV">
    <vt:lpwstr>BE3F9CF3C6C746E18C4E82497211381F_12</vt:lpwstr>
  </property>
</Properties>
</file>